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29" r:id="rId2"/>
    <p:sldId id="330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4" r:id="rId18"/>
    <p:sldId id="312" r:id="rId19"/>
    <p:sldId id="313" r:id="rId20"/>
    <p:sldId id="315" r:id="rId21"/>
    <p:sldId id="316" r:id="rId22"/>
    <p:sldId id="317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3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9FF81-6EF0-4DCC-83B3-D6875065FFB7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106B3-6AD6-4EED-A389-BE61DE230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8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106B3-6AD6-4EED-A389-BE61DE2309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63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80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244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98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638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207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28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11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02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92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573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2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E444F-0F00-88D6-9CCE-3BC97F1A9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81744-71C8-055E-37EE-82BCCC89C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2A6BA-F070-CAC6-3958-95614503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74A7B-2556-602C-3A16-800D7A2B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4FB7F-EF10-F189-D1C0-25673A4F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1AB7-B06D-46C4-662C-64592C86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CCE89-7D77-DA59-F8FE-6D873F45A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A85FA-F4C9-6F2D-D516-44325E71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45EBF-97E6-CC1B-931C-59C4A4A1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F2BF5-3353-DBB2-F5BD-FD025287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47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DDC16-2CF6-D312-82A8-F90CFD8B0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DA9B8-0EB2-1EED-02DF-D680A0624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2CD46-2A3C-D3AD-6531-92999891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6F9CA-38A8-FA58-B701-E451CC5A2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7E9E5-E33A-BBF6-4BDF-3F113894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14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3CEC-76B7-C342-35C4-4B4759E5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5005-C7D1-E697-3A11-15C493BE5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01189-3FE1-73EB-1662-6E3687F0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768DC-EFC7-5422-E3A9-B5FEA900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C12FA-FCBF-B8E9-50B1-E0C370C4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6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A4A9-0530-EF7F-718E-7E9A6231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132DB-5E3C-6E0F-0311-1D77C46D0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7D967-5036-754A-DD9F-CFF09AE1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D68B4-5D69-2CFD-3CCD-B0ADD0F9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22B55-0942-9BC0-2BA9-50BBD4BB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7BE1-9553-AB0E-C560-BC806990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802CF-333A-126B-6A72-8048F641B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F9FF3-4D9F-B8A0-551B-A62466EF8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05712-1EF8-515A-247A-8CD61113F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36A11-F0FC-05B7-802E-2D4FF764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9E4AA-D822-F462-56AD-1166D958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6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D30B-E37B-8E42-EAD5-8091B34F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A0939-B941-858C-1F17-E44C0F22B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CA49B-CB28-8164-67DC-385C00B35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53D5D5-FF18-AF4E-3354-2D10636A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FCDFA-5364-2B1D-9FD5-C4B5BF0E9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63DB2-422B-7928-B978-6A2FB228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6D0C25-8176-7809-F964-AAF969E8A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69A5C-D2E3-FEF6-0E9F-5A506D32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A5DB8-898F-003E-4ADC-F851BAC2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66472-B467-DA97-9125-A469C8D7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F31AD-6CD1-C765-5463-66C17DD5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94174-76A2-084F-97CA-FE47A31D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05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26F358-C4EE-DB00-5103-A01DE92F2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6492F-79AF-9ED2-34EA-6E747AAA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F1F56-76BA-65BF-6B4A-42E1BD73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0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EF6A-3C25-E4B0-9502-760EF4B3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F7F8-9364-C9B4-D8AA-C606FBF48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76306-ABC8-014F-BAF5-07E355CB8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319E8-A4EA-4CAD-205D-9762B658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B88CD-1E0A-273D-95AB-4BEFAFF7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3C3C6-81B2-40F5-671E-B26E6358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3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BB27-E273-2A5F-1EF6-76253D06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6EA33-C11B-131E-4F6A-42E5F611A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A1A4-AB25-9A5B-FB0A-4E442C74F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BA27D-DB2F-9C31-AD44-54BF94DD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F6ACF-04E8-DC25-50B7-D9C0F3B63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39427-D61F-FB04-F75B-73B8393E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11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8121B-D0D1-6AEC-AED5-20B17CAC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F1724-0B91-BDFD-9335-959E0FB16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ECD32-7B38-B70B-6BC4-D83FD9AB6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DF0FD0-1F5C-4819-AA13-5692C932D8AD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E3BF4-3653-AE9F-0925-AC9835612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7BB7-1169-6371-BCB7-28E487D3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F9B32F-9890-44AC-8A3A-D38A334D1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2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3dwombat.com/blog/hardware/best-reliable-power-supply-unit-psu/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hyperlink" Target="https://en.wikipedia.org/wiki/Computer_form_facto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hyperlink" Target="https://www.newegg.com/tools/power-supply-calculato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18" Type="http://schemas.openxmlformats.org/officeDocument/2006/relationships/image" Target="../media/image23.jp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5.png"/><Relationship Id="rId7" Type="http://schemas.openxmlformats.org/officeDocument/2006/relationships/image" Target="../media/image12.jp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29.png"/><Relationship Id="rId2" Type="http://schemas.microsoft.com/office/2007/relationships/media" Target="../media/media1.webm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24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7.jpe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jpg"/><Relationship Id="rId14" Type="http://schemas.openxmlformats.org/officeDocument/2006/relationships/image" Target="../media/image19.jpg"/><Relationship Id="rId22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8.png"/><Relationship Id="rId7" Type="http://schemas.openxmlformats.org/officeDocument/2006/relationships/image" Target="../media/image13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04777-B842-1243-B779-AF69BA89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Foundatoin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46703-DFAB-3E72-5734-89C5E080A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0817" y="4409960"/>
            <a:ext cx="4508641" cy="11164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By: Mohamed Agami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885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00ABE-7897-2FDC-4F1A-A796D47CE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948" y="205739"/>
            <a:ext cx="9752525" cy="644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4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846F3-CA8A-2F37-E6C0-E89AFD79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Conductor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stack of gold bars&#10;&#10;Description automatically generated">
            <a:extLst>
              <a:ext uri="{FF2B5EF4-FFF2-40B4-BE49-F238E27FC236}">
                <a16:creationId xmlns:a16="http://schemas.microsoft.com/office/drawing/2014/main" id="{C277781B-9B4E-F967-C6D2-C9D100C1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3300" r="4740" b="4541"/>
          <a:stretch/>
        </p:blipFill>
        <p:spPr>
          <a:xfrm>
            <a:off x="8242791" y="2073870"/>
            <a:ext cx="3758184" cy="2965755"/>
          </a:xfrm>
          <a:prstGeom prst="rect">
            <a:avLst/>
          </a:prstGeom>
        </p:spPr>
      </p:pic>
      <p:pic>
        <p:nvPicPr>
          <p:cNvPr id="5" name="Content Placeholder 4" descr="A close up of a spool of copper wire&#10;&#10;Description automatically generated">
            <a:extLst>
              <a:ext uri="{FF2B5EF4-FFF2-40B4-BE49-F238E27FC236}">
                <a16:creationId xmlns:a16="http://schemas.microsoft.com/office/drawing/2014/main" id="{D5231A7E-CBDE-CD53-1491-BE8BEDCF1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3" y="2384775"/>
            <a:ext cx="3758184" cy="2508587"/>
          </a:xfrm>
          <a:prstGeom prst="rect">
            <a:avLst/>
          </a:prstGeom>
        </p:spPr>
      </p:pic>
      <p:pic>
        <p:nvPicPr>
          <p:cNvPr id="9" name="Picture 8" descr="A silver bars on a black and white background&#10;&#10;Description automatically generated">
            <a:extLst>
              <a:ext uri="{FF2B5EF4-FFF2-40B4-BE49-F238E27FC236}">
                <a16:creationId xmlns:a16="http://schemas.microsoft.com/office/drawing/2014/main" id="{9FB1B21F-807A-8BD6-F403-28871B1F4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630" y="2781741"/>
            <a:ext cx="3758184" cy="2111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2E83F5-F4FE-5CCB-92BC-1E3401966A21}"/>
              </a:ext>
            </a:extLst>
          </p:cNvPr>
          <p:cNvSpPr txBox="1"/>
          <p:nvPr/>
        </p:nvSpPr>
        <p:spPr>
          <a:xfrm>
            <a:off x="638881" y="5242560"/>
            <a:ext cx="3140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AC5C2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F7820-A359-A873-80C2-F63E517D0AA6}"/>
              </a:ext>
            </a:extLst>
          </p:cNvPr>
          <p:cNvSpPr txBox="1"/>
          <p:nvPr/>
        </p:nvSpPr>
        <p:spPr>
          <a:xfrm>
            <a:off x="4605402" y="5242560"/>
            <a:ext cx="3140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E41BB-18CD-7579-ECCF-6FA949E7FC46}"/>
              </a:ext>
            </a:extLst>
          </p:cNvPr>
          <p:cNvSpPr txBox="1"/>
          <p:nvPr/>
        </p:nvSpPr>
        <p:spPr>
          <a:xfrm>
            <a:off x="8744713" y="5273040"/>
            <a:ext cx="2803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CE77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Gold</a:t>
            </a:r>
          </a:p>
        </p:txBody>
      </p:sp>
    </p:spTree>
    <p:extLst>
      <p:ext uri="{BB962C8B-B14F-4D97-AF65-F5344CB8AC3E}">
        <p14:creationId xmlns:p14="http://schemas.microsoft.com/office/powerpoint/2010/main" val="148185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EA4D-AA2A-D73A-B42A-BA7519A7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Insulator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Close-up of a glass cut&#10;&#10;Description automatically generated">
            <a:extLst>
              <a:ext uri="{FF2B5EF4-FFF2-40B4-BE49-F238E27FC236}">
                <a16:creationId xmlns:a16="http://schemas.microsoft.com/office/drawing/2014/main" id="{24AC2E92-59EA-F9C2-1626-17C544141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555" y="2139484"/>
            <a:ext cx="4710161" cy="4096512"/>
          </a:xfrm>
          <a:prstGeom prst="rect">
            <a:avLst/>
          </a:prstGeom>
        </p:spPr>
      </p:pic>
      <p:pic>
        <p:nvPicPr>
          <p:cNvPr id="7" name="Picture 6" descr="A close-up of a white marble&#10;&#10;Description automatically generated">
            <a:extLst>
              <a:ext uri="{FF2B5EF4-FFF2-40B4-BE49-F238E27FC236}">
                <a16:creationId xmlns:a16="http://schemas.microsoft.com/office/drawing/2014/main" id="{97796101-7FAD-C0DF-5E85-3ED6C0FC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93" y="2139484"/>
            <a:ext cx="5129545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32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B49631-78B7-9919-AB39-F57713647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0800" y="187324"/>
            <a:ext cx="10248900" cy="66242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E529B-B1D6-F002-86D0-89FDBD84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87324"/>
            <a:ext cx="10478840" cy="64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008048-19C1-6D50-066B-59FB43A94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45977" y="2671156"/>
            <a:ext cx="5454630" cy="2387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50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Direct current</a:t>
            </a:r>
            <a:br>
              <a:rPr lang="ar-EG" altLang="en-US" sz="5000" dirty="0"/>
            </a:br>
            <a:br>
              <a:rPr lang="ar-EG" altLang="en-US" sz="5000" dirty="0"/>
            </a:br>
            <a:r>
              <a:rPr kumimoji="0" lang="en-US" altLang="en-US" sz="50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alternating current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Content Placeholder 5" descr="A diagram of a current versus current&#10;&#10;Description automatically generated with medium confidence">
            <a:extLst>
              <a:ext uri="{FF2B5EF4-FFF2-40B4-BE49-F238E27FC236}">
                <a16:creationId xmlns:a16="http://schemas.microsoft.com/office/drawing/2014/main" id="{A3F0478B-2970-5372-F9B3-7C00EC844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" r="2" b="5245"/>
          <a:stretch/>
        </p:blipFill>
        <p:spPr>
          <a:xfrm>
            <a:off x="5800266" y="1862561"/>
            <a:ext cx="5843287" cy="3591782"/>
          </a:xfrm>
          <a:prstGeom prst="rect">
            <a:avLst/>
          </a:prstGeom>
        </p:spPr>
      </p:pic>
      <p:pic>
        <p:nvPicPr>
          <p:cNvPr id="12" name="Picture 11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AC31AAEB-E287-7D2A-2854-92D9660EE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90" y="19149"/>
            <a:ext cx="1727550" cy="2216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A person with a mustache&#10;&#10;Description automatically generated">
            <a:extLst>
              <a:ext uri="{FF2B5EF4-FFF2-40B4-BE49-F238E27FC236}">
                <a16:creationId xmlns:a16="http://schemas.microsoft.com/office/drawing/2014/main" id="{4BBD6CAC-F0CA-9F16-1C53-3BB3AFB9B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120" y="122736"/>
            <a:ext cx="1619632" cy="2112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60506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1CD468-1891-3DAC-777C-F63373E80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73" y="741509"/>
            <a:ext cx="5042739" cy="40774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C00000"/>
                </a:solidFill>
              </a:rPr>
              <a:t>The direct current</a:t>
            </a:r>
            <a:endParaRPr lang="ar-EG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ar-EG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ar-EG" sz="4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4400" b="1" dirty="0">
                <a:solidFill>
                  <a:srgbClr val="C00000"/>
                </a:solidFill>
              </a:rPr>
              <a:t> </a:t>
            </a:r>
            <a:r>
              <a:rPr lang="en-US" sz="4400" dirty="0">
                <a:solidFill>
                  <a:srgbClr val="C00000"/>
                </a:solidFill>
              </a:rPr>
              <a:t>is</a:t>
            </a:r>
            <a:r>
              <a:rPr lang="en-US" sz="4400" dirty="0"/>
              <a:t> used in the motherboard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Content Placeholder 7" descr="A computer motherboard with many different components&#10;&#10;Description automatically generated">
            <a:extLst>
              <a:ext uri="{FF2B5EF4-FFF2-40B4-BE49-F238E27FC236}">
                <a16:creationId xmlns:a16="http://schemas.microsoft.com/office/drawing/2014/main" id="{6E4028DF-9262-E638-A5A2-6DD1A42D6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161" t="5818" r="10459" b="8961"/>
          <a:stretch/>
        </p:blipFill>
        <p:spPr>
          <a:xfrm>
            <a:off x="5973685" y="509570"/>
            <a:ext cx="5433616" cy="56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7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nuclear power plant with smoke coming out of it&#10;&#10;Description automatically generated">
            <a:extLst>
              <a:ext uri="{FF2B5EF4-FFF2-40B4-BE49-F238E27FC236}">
                <a16:creationId xmlns:a16="http://schemas.microsoft.com/office/drawing/2014/main" id="{4861890E-C50E-F0F0-C8E8-A9FC5FD47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pic>
        <p:nvPicPr>
          <p:cNvPr id="6" name="Content Placeholder 4" descr="A power lines in a field&#10;&#10;Description automatically generated">
            <a:extLst>
              <a:ext uri="{FF2B5EF4-FFF2-40B4-BE49-F238E27FC236}">
                <a16:creationId xmlns:a16="http://schemas.microsoft.com/office/drawing/2014/main" id="{97F48328-E7D2-7CE8-95AE-71BA9D576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4" b="6424"/>
          <a:stretch/>
        </p:blipFill>
        <p:spPr>
          <a:xfrm>
            <a:off x="20" y="-16590"/>
            <a:ext cx="12191980" cy="6866290"/>
          </a:xfrm>
          <a:prstGeom prst="rect">
            <a:avLst/>
          </a:prstGeom>
        </p:spPr>
      </p:pic>
      <p:pic>
        <p:nvPicPr>
          <p:cNvPr id="9" name="Content Placeholder 8" descr="A large electrical box on a pole&#10;&#10;Description automatically generated">
            <a:extLst>
              <a:ext uri="{FF2B5EF4-FFF2-40B4-BE49-F238E27FC236}">
                <a16:creationId xmlns:a16="http://schemas.microsoft.com/office/drawing/2014/main" id="{CDDE8E4A-2B01-B5B1-C2A7-39D7E460E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7" b="1604"/>
          <a:stretch/>
        </p:blipFill>
        <p:spPr>
          <a:xfrm>
            <a:off x="20" y="-16590"/>
            <a:ext cx="12191980" cy="6899490"/>
          </a:xfrm>
          <a:prstGeom prst="rect">
            <a:avLst/>
          </a:prstGeom>
        </p:spPr>
      </p:pic>
      <p:pic>
        <p:nvPicPr>
          <p:cNvPr id="16" name="Content Placeholder 15" descr="A white outlet with a cord plugged into it&#10;&#10;Description automatically generated">
            <a:extLst>
              <a:ext uri="{FF2B5EF4-FFF2-40B4-BE49-F238E27FC236}">
                <a16:creationId xmlns:a16="http://schemas.microsoft.com/office/drawing/2014/main" id="{CD4680E2-7769-51F8-EE2A-B7BF41690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r="1" b="1"/>
          <a:stretch/>
        </p:blipFill>
        <p:spPr>
          <a:xfrm>
            <a:off x="20" y="-16590"/>
            <a:ext cx="12191980" cy="6899490"/>
          </a:xfrm>
          <a:prstGeom prst="rect">
            <a:avLst/>
          </a:prstGeom>
        </p:spPr>
      </p:pic>
      <p:pic>
        <p:nvPicPr>
          <p:cNvPr id="22" name="Content Placeholder 21" descr="A black electronic device with four metal rods&#10;&#10;Description automatically generated">
            <a:extLst>
              <a:ext uri="{FF2B5EF4-FFF2-40B4-BE49-F238E27FC236}">
                <a16:creationId xmlns:a16="http://schemas.microsoft.com/office/drawing/2014/main" id="{B62D02D2-A340-56CE-9C06-F21724005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" y="0"/>
            <a:ext cx="12189808" cy="68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0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00D4A29F-1AFF-C6C0-6179-4B76A8C6EFF3}"/>
              </a:ext>
            </a:extLst>
          </p:cNvPr>
          <p:cNvSpPr/>
          <p:nvPr/>
        </p:nvSpPr>
        <p:spPr>
          <a:xfrm>
            <a:off x="3898900" y="2114550"/>
            <a:ext cx="4051300" cy="2628900"/>
          </a:xfrm>
          <a:prstGeom prst="flowChartAlternateProcess">
            <a:avLst/>
          </a:prstGeom>
          <a:scene3d>
            <a:camera prst="obliqueTopLeft"/>
            <a:lightRig rig="threePt" dir="t"/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PSU</a:t>
            </a: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26A3DAF8-0879-F08F-4918-F5D613C71B2E}"/>
              </a:ext>
            </a:extLst>
          </p:cNvPr>
          <p:cNvSpPr/>
          <p:nvPr/>
        </p:nvSpPr>
        <p:spPr>
          <a:xfrm>
            <a:off x="1736090" y="3329940"/>
            <a:ext cx="1943100" cy="1104900"/>
          </a:xfrm>
          <a:prstGeom prst="lightningBolt">
            <a:avLst/>
          </a:prstGeom>
          <a:solidFill>
            <a:srgbClr val="FCE7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CD049DF-FC3B-5BCE-A786-F2F08EEAF846}"/>
              </a:ext>
            </a:extLst>
          </p:cNvPr>
          <p:cNvSpPr/>
          <p:nvPr/>
        </p:nvSpPr>
        <p:spPr>
          <a:xfrm>
            <a:off x="300355" y="3307080"/>
            <a:ext cx="3598545" cy="6400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Alternative current (220V)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6ED35F-2ACD-2866-DEEA-1FC6F610DC73}"/>
              </a:ext>
            </a:extLst>
          </p:cNvPr>
          <p:cNvSpPr/>
          <p:nvPr/>
        </p:nvSpPr>
        <p:spPr>
          <a:xfrm>
            <a:off x="7948927" y="2689860"/>
            <a:ext cx="3598545" cy="64008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+12 V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1A6EDFD-7797-5A4C-8835-34A01BF611EF}"/>
              </a:ext>
            </a:extLst>
          </p:cNvPr>
          <p:cNvSpPr/>
          <p:nvPr/>
        </p:nvSpPr>
        <p:spPr>
          <a:xfrm>
            <a:off x="7948927" y="3219450"/>
            <a:ext cx="3598545" cy="64008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+3.3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947F477-A353-3A4D-DFBF-BFB690938694}"/>
              </a:ext>
            </a:extLst>
          </p:cNvPr>
          <p:cNvSpPr/>
          <p:nvPr/>
        </p:nvSpPr>
        <p:spPr>
          <a:xfrm>
            <a:off x="7948927" y="3775710"/>
            <a:ext cx="3598545" cy="64008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-12 V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185898C-51EB-5500-D8B3-72FF279CC728}"/>
              </a:ext>
            </a:extLst>
          </p:cNvPr>
          <p:cNvSpPr/>
          <p:nvPr/>
        </p:nvSpPr>
        <p:spPr>
          <a:xfrm>
            <a:off x="7948927" y="2259330"/>
            <a:ext cx="3598545" cy="640080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+5 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B4480-A58C-1037-AB16-50144A97BFBB}"/>
              </a:ext>
            </a:extLst>
          </p:cNvPr>
          <p:cNvSpPr txBox="1"/>
          <p:nvPr/>
        </p:nvSpPr>
        <p:spPr>
          <a:xfrm>
            <a:off x="3045460" y="356325"/>
            <a:ext cx="6327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109029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BA921-4113-CC8B-D418-D53FEFEC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supply feature</a:t>
            </a:r>
          </a:p>
        </p:txBody>
      </p:sp>
      <p:pic>
        <p:nvPicPr>
          <p:cNvPr id="5" name="Content Placeholder 4" descr="A black power supply with a fan&#10;&#10;Description automatically generated">
            <a:extLst>
              <a:ext uri="{FF2B5EF4-FFF2-40B4-BE49-F238E27FC236}">
                <a16:creationId xmlns:a16="http://schemas.microsoft.com/office/drawing/2014/main" id="{4857052C-B5D9-D993-E0EA-C86610F7A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638" b="5093"/>
          <a:stretch/>
        </p:blipFill>
        <p:spPr>
          <a:xfrm>
            <a:off x="1632858" y="1388303"/>
            <a:ext cx="9723978" cy="54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3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7E7A3-585E-1D5A-1BB3-0B1EA348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1- Form factor</a:t>
            </a:r>
          </a:p>
        </p:txBody>
      </p:sp>
      <p:pic>
        <p:nvPicPr>
          <p:cNvPr id="5" name="Content Placeholder 4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8D8BF2E1-1691-C52E-5214-C7A301972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32514" y="461950"/>
            <a:ext cx="7975472" cy="3170249"/>
          </a:xfrm>
          <a:prstGeom prst="rect">
            <a:avLst/>
          </a:prstGeom>
        </p:spPr>
      </p:pic>
      <p:pic>
        <p:nvPicPr>
          <p:cNvPr id="9" name="Picture 8" descr="A close up of a motherboard&#10;&#10;Description automatically generated">
            <a:extLst>
              <a:ext uri="{FF2B5EF4-FFF2-40B4-BE49-F238E27FC236}">
                <a16:creationId xmlns:a16="http://schemas.microsoft.com/office/drawing/2014/main" id="{0CC0FF4B-DB76-2EA9-85D6-18660D37F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26" y="3686775"/>
            <a:ext cx="7785659" cy="278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3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4C36B-46E0-A016-5A52-31E26D6C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Lecture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7E761-0773-50EE-617A-42AF0A6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Power supply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7E7A3-585E-1D5A-1BB3-0B1EA348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2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600" dirty="0">
                <a:solidFill>
                  <a:srgbClr val="FFFFFF"/>
                </a:solidFill>
              </a:rPr>
              <a:t>Wattage Ration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Content Placeholder 13" descr="A black computer power supply&#10;&#10;Description automatically generated">
            <a:extLst>
              <a:ext uri="{FF2B5EF4-FFF2-40B4-BE49-F238E27FC236}">
                <a16:creationId xmlns:a16="http://schemas.microsoft.com/office/drawing/2014/main" id="{F336A12A-DDC1-6903-B5EE-B07F18403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b="11817"/>
          <a:stretch/>
        </p:blipFill>
        <p:spPr>
          <a:xfrm>
            <a:off x="3392435" y="292100"/>
            <a:ext cx="4240266" cy="3211313"/>
          </a:xfrm>
        </p:spPr>
      </p:pic>
      <p:pic>
        <p:nvPicPr>
          <p:cNvPr id="16" name="Picture 15" descr="A black electronic device with white text&#10;&#10;Description automatically generated">
            <a:extLst>
              <a:ext uri="{FF2B5EF4-FFF2-40B4-BE49-F238E27FC236}">
                <a16:creationId xmlns:a16="http://schemas.microsoft.com/office/drawing/2014/main" id="{2C0F66E1-FA0C-16D0-03B0-9A138009E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2" b="17822"/>
          <a:stretch/>
        </p:blipFill>
        <p:spPr>
          <a:xfrm>
            <a:off x="7988300" y="520699"/>
            <a:ext cx="3848100" cy="24595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96852B-7A87-4393-8A45-C9286610B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3429000"/>
            <a:ext cx="5632218" cy="3219751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38EAA64-2458-052B-FFCB-276D52A8FB8E}"/>
              </a:ext>
            </a:extLst>
          </p:cNvPr>
          <p:cNvSpPr/>
          <p:nvPr/>
        </p:nvSpPr>
        <p:spPr>
          <a:xfrm>
            <a:off x="9875520" y="3689349"/>
            <a:ext cx="1983771" cy="2459538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12 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Rail</a:t>
            </a:r>
          </a:p>
        </p:txBody>
      </p:sp>
    </p:spTree>
    <p:extLst>
      <p:ext uri="{BB962C8B-B14F-4D97-AF65-F5344CB8AC3E}">
        <p14:creationId xmlns:p14="http://schemas.microsoft.com/office/powerpoint/2010/main" val="114482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7E7A3-585E-1D5A-1BB3-0B1EA348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46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3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600" dirty="0">
                <a:solidFill>
                  <a:srgbClr val="FFFFFF"/>
                </a:solidFill>
              </a:rPr>
              <a:t>Number and type of connector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close-up of several colorful cables&#10;&#10;Description automatically generated">
            <a:extLst>
              <a:ext uri="{FF2B5EF4-FFF2-40B4-BE49-F238E27FC236}">
                <a16:creationId xmlns:a16="http://schemas.microsoft.com/office/drawing/2014/main" id="{A3815A51-6224-84A0-FE18-6D59ED0C9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" t="18403" r="5774" b="19531"/>
          <a:stretch/>
        </p:blipFill>
        <p:spPr>
          <a:xfrm>
            <a:off x="3098674" y="2454040"/>
            <a:ext cx="2752354" cy="2162563"/>
          </a:xfrm>
        </p:spPr>
      </p:pic>
      <p:pic>
        <p:nvPicPr>
          <p:cNvPr id="8" name="Picture 7" descr="Close-up of several colored wires&#10;&#10;Description automatically generated">
            <a:extLst>
              <a:ext uri="{FF2B5EF4-FFF2-40B4-BE49-F238E27FC236}">
                <a16:creationId xmlns:a16="http://schemas.microsoft.com/office/drawing/2014/main" id="{C2426D7B-B975-D61B-3773-658CE2219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4" r="4462" b="8011"/>
          <a:stretch/>
        </p:blipFill>
        <p:spPr>
          <a:xfrm>
            <a:off x="6096001" y="2607103"/>
            <a:ext cx="3131746" cy="2046166"/>
          </a:xfrm>
          <a:prstGeom prst="rect">
            <a:avLst/>
          </a:prstGeom>
        </p:spPr>
      </p:pic>
      <p:pic>
        <p:nvPicPr>
          <p:cNvPr id="11" name="Picture 10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3391B998-076C-EFD1-43BF-F997A7A33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153" y="2442271"/>
            <a:ext cx="2339483" cy="22109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5E2832-5BF5-9DE1-1639-6E2571129A79}"/>
              </a:ext>
            </a:extLst>
          </p:cNvPr>
          <p:cNvSpPr txBox="1"/>
          <p:nvPr/>
        </p:nvSpPr>
        <p:spPr>
          <a:xfrm>
            <a:off x="3287362" y="242131"/>
            <a:ext cx="763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P1 connector</a:t>
            </a:r>
          </a:p>
        </p:txBody>
      </p:sp>
    </p:spTree>
    <p:extLst>
      <p:ext uri="{BB962C8B-B14F-4D97-AF65-F5344CB8AC3E}">
        <p14:creationId xmlns:p14="http://schemas.microsoft.com/office/powerpoint/2010/main" val="179473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7E7A3-585E-1D5A-1BB3-0B1EA348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46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3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600" dirty="0">
                <a:solidFill>
                  <a:srgbClr val="FFFFFF"/>
                </a:solidFill>
              </a:rPr>
              <a:t>Number and type of connector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E2832-5BF5-9DE1-1639-6E2571129A79}"/>
              </a:ext>
            </a:extLst>
          </p:cNvPr>
          <p:cNvSpPr txBox="1"/>
          <p:nvPr/>
        </p:nvSpPr>
        <p:spPr>
          <a:xfrm>
            <a:off x="2294055" y="566149"/>
            <a:ext cx="961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 pin 12v ATX connector</a:t>
            </a:r>
          </a:p>
        </p:txBody>
      </p:sp>
      <p:pic>
        <p:nvPicPr>
          <p:cNvPr id="14" name="Content Placeholder 13" descr="Close-up of a cable with a white connector&#10;&#10;Description automatically generated">
            <a:extLst>
              <a:ext uri="{FF2B5EF4-FFF2-40B4-BE49-F238E27FC236}">
                <a16:creationId xmlns:a16="http://schemas.microsoft.com/office/drawing/2014/main" id="{18283C7E-09CE-AFFE-943B-D393B5EB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1" r="22775"/>
          <a:stretch/>
        </p:blipFill>
        <p:spPr>
          <a:xfrm>
            <a:off x="3038846" y="2332627"/>
            <a:ext cx="1905000" cy="2960188"/>
          </a:xfrm>
        </p:spPr>
      </p:pic>
      <p:pic>
        <p:nvPicPr>
          <p:cNvPr id="16" name="Picture 15" descr="A collage of different types of electrical components&#10;&#10;Description automatically generated">
            <a:extLst>
              <a:ext uri="{FF2B5EF4-FFF2-40B4-BE49-F238E27FC236}">
                <a16:creationId xmlns:a16="http://schemas.microsoft.com/office/drawing/2014/main" id="{CD353F11-2381-7E31-E29E-4529EBCB7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990" y="2470827"/>
            <a:ext cx="4496332" cy="2312810"/>
          </a:xfrm>
          <a:prstGeom prst="rect">
            <a:avLst/>
          </a:prstGeom>
        </p:spPr>
      </p:pic>
      <p:pic>
        <p:nvPicPr>
          <p:cNvPr id="18" name="Picture 17" descr="Close-up of a computer motherboard&#10;&#10;Description automatically generated">
            <a:extLst>
              <a:ext uri="{FF2B5EF4-FFF2-40B4-BE49-F238E27FC236}">
                <a16:creationId xmlns:a16="http://schemas.microsoft.com/office/drawing/2014/main" id="{4446F776-00CD-1797-93D7-E2EFA99E9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8569" b="28384"/>
          <a:stretch/>
        </p:blipFill>
        <p:spPr>
          <a:xfrm>
            <a:off x="9552466" y="2936001"/>
            <a:ext cx="2359035" cy="1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1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7E7A3-585E-1D5A-1BB3-0B1EA348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46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3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600">
                <a:solidFill>
                  <a:srgbClr val="FFFFFF"/>
                </a:solidFill>
              </a:rPr>
              <a:t>Number and type of connector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E2832-5BF5-9DE1-1639-6E2571129A79}"/>
              </a:ext>
            </a:extLst>
          </p:cNvPr>
          <p:cNvSpPr txBox="1"/>
          <p:nvPr/>
        </p:nvSpPr>
        <p:spPr>
          <a:xfrm>
            <a:off x="2294055" y="566149"/>
            <a:ext cx="961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molex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4-pin connectors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16AB35-5601-687D-AFC5-98378A543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7" y="2442618"/>
            <a:ext cx="3942430" cy="2484981"/>
          </a:xfrm>
        </p:spPr>
      </p:pic>
      <p:pic>
        <p:nvPicPr>
          <p:cNvPr id="11" name="Picture 10" descr="A close up of a computer hard drive&#10;&#10;Description automatically generated">
            <a:extLst>
              <a:ext uri="{FF2B5EF4-FFF2-40B4-BE49-F238E27FC236}">
                <a16:creationId xmlns:a16="http://schemas.microsoft.com/office/drawing/2014/main" id="{26653E4A-4A2C-62B1-78BA-121FFE283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36" b="98252" l="8556" r="92000">
                        <a14:foregroundMark x1="8556" y1="56505" x2="8556" y2="56505"/>
                        <a14:foregroundMark x1="63333" y1="8350" x2="63333" y2="8350"/>
                        <a14:foregroundMark x1="52556" y1="2718" x2="52556" y2="2718"/>
                        <a14:foregroundMark x1="92222" y1="23301" x2="92222" y2="23301"/>
                        <a14:foregroundMark x1="51889" y1="91650" x2="51889" y2="91650"/>
                        <a14:foregroundMark x1="55000" y1="98252" x2="55000" y2="98252"/>
                        <a14:foregroundMark x1="88111" y1="33398" x2="88111" y2="33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49" r="3778"/>
          <a:stretch/>
        </p:blipFill>
        <p:spPr>
          <a:xfrm>
            <a:off x="7309012" y="2074362"/>
            <a:ext cx="4663702" cy="29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Picture 16" descr="A close-up of a cable&#10;&#10;Description automatically generated">
            <a:extLst>
              <a:ext uri="{FF2B5EF4-FFF2-40B4-BE49-F238E27FC236}">
                <a16:creationId xmlns:a16="http://schemas.microsoft.com/office/drawing/2014/main" id="{4AC9B5AC-9846-5DF1-0165-C7B27B08C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00" b="14531"/>
          <a:stretch/>
        </p:blipFill>
        <p:spPr>
          <a:xfrm>
            <a:off x="2013557" y="2074362"/>
            <a:ext cx="2752354" cy="2051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7E7A3-585E-1D5A-1BB3-0B1EA348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46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3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600">
                <a:solidFill>
                  <a:srgbClr val="FFFFFF"/>
                </a:solidFill>
              </a:rPr>
              <a:t>Number and type of connector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E2832-5BF5-9DE1-1639-6E2571129A79}"/>
              </a:ext>
            </a:extLst>
          </p:cNvPr>
          <p:cNvSpPr txBox="1"/>
          <p:nvPr/>
        </p:nvSpPr>
        <p:spPr>
          <a:xfrm>
            <a:off x="3993310" y="512217"/>
            <a:ext cx="7230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SATA Connector</a:t>
            </a:r>
          </a:p>
        </p:txBody>
      </p:sp>
      <p:pic>
        <p:nvPicPr>
          <p:cNvPr id="9" name="Content Placeholder 8" descr="A close-up of a cable&#10;&#10;Description automatically generated">
            <a:extLst>
              <a:ext uri="{FF2B5EF4-FFF2-40B4-BE49-F238E27FC236}">
                <a16:creationId xmlns:a16="http://schemas.microsoft.com/office/drawing/2014/main" id="{949D1BE3-33A9-7D78-97C5-D3738F6B2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938" y="2581047"/>
            <a:ext cx="3516816" cy="1969417"/>
          </a:xfrm>
        </p:spPr>
      </p:pic>
      <p:pic>
        <p:nvPicPr>
          <p:cNvPr id="15" name="Picture 14" descr="A black rectangular device with a green circuit board&#10;&#10;Description automatically generated">
            <a:extLst>
              <a:ext uri="{FF2B5EF4-FFF2-40B4-BE49-F238E27FC236}">
                <a16:creationId xmlns:a16="http://schemas.microsoft.com/office/drawing/2014/main" id="{768417B1-4D2F-73FC-9B49-B439B9C3E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99" r="6736" b="9586"/>
          <a:stretch/>
        </p:blipFill>
        <p:spPr>
          <a:xfrm>
            <a:off x="4765911" y="2224762"/>
            <a:ext cx="3600414" cy="26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7E7A3-585E-1D5A-1BB3-0B1EA348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46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3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600">
                <a:solidFill>
                  <a:srgbClr val="FFFFFF"/>
                </a:solidFill>
              </a:rPr>
              <a:t>Number and type of connector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E2832-5BF5-9DE1-1639-6E2571129A79}"/>
              </a:ext>
            </a:extLst>
          </p:cNvPr>
          <p:cNvSpPr txBox="1"/>
          <p:nvPr/>
        </p:nvSpPr>
        <p:spPr>
          <a:xfrm>
            <a:off x="2291858" y="483183"/>
            <a:ext cx="9450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Floppy drive Connector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AA3D3D-882B-2C31-12DC-DF9B60947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8"/>
          <a:stretch/>
        </p:blipFill>
        <p:spPr>
          <a:xfrm>
            <a:off x="3038846" y="2283356"/>
            <a:ext cx="3182483" cy="3376173"/>
          </a:xfrm>
        </p:spPr>
      </p:pic>
      <p:pic>
        <p:nvPicPr>
          <p:cNvPr id="8" name="Picture 7" descr="A rectangular device with a card slot&#10;&#10;Description automatically generated">
            <a:extLst>
              <a:ext uri="{FF2B5EF4-FFF2-40B4-BE49-F238E27FC236}">
                <a16:creationId xmlns:a16="http://schemas.microsoft.com/office/drawing/2014/main" id="{0690524F-DA5C-A95A-CA08-EBFBC7DB7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68" y="1541699"/>
            <a:ext cx="4740457" cy="2956613"/>
          </a:xfrm>
          <a:prstGeom prst="rect">
            <a:avLst/>
          </a:prstGeom>
        </p:spPr>
      </p:pic>
      <p:pic>
        <p:nvPicPr>
          <p:cNvPr id="14" name="Picture 13" descr="A group of floppy disks&#10;&#10;Description automatically generated">
            <a:extLst>
              <a:ext uri="{FF2B5EF4-FFF2-40B4-BE49-F238E27FC236}">
                <a16:creationId xmlns:a16="http://schemas.microsoft.com/office/drawing/2014/main" id="{102A7389-D6D5-3E6D-DE11-2D22723A0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56" y="4684457"/>
            <a:ext cx="3955444" cy="191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7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3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7E7A3-585E-1D5A-1BB3-0B1EA348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46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3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600">
                <a:solidFill>
                  <a:srgbClr val="FFFFFF"/>
                </a:solidFill>
              </a:rPr>
              <a:t>Number and type of connector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E2832-5BF5-9DE1-1639-6E2571129A79}"/>
              </a:ext>
            </a:extLst>
          </p:cNvPr>
          <p:cNvSpPr txBox="1"/>
          <p:nvPr/>
        </p:nvSpPr>
        <p:spPr>
          <a:xfrm>
            <a:off x="2291858" y="483183"/>
            <a:ext cx="100433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 pin 12-volt PCI connector</a:t>
            </a:r>
          </a:p>
        </p:txBody>
      </p:sp>
      <p:pic>
        <p:nvPicPr>
          <p:cNvPr id="7" name="Content Placeholder 6" descr="A black and yellow electrical connector&#10;&#10;Description automatically generated">
            <a:extLst>
              <a:ext uri="{FF2B5EF4-FFF2-40B4-BE49-F238E27FC236}">
                <a16:creationId xmlns:a16="http://schemas.microsoft.com/office/drawing/2014/main" id="{7E147D1F-91CC-8F56-D523-52D2C49ED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48" y="2192632"/>
            <a:ext cx="3927756" cy="294581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CC9E66-89A5-86B2-3103-E484B653A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928" y="2312877"/>
            <a:ext cx="3927756" cy="39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4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E5C3E59-D741-46CB-4860-E5E47F29A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02" y="-559605"/>
            <a:ext cx="5149600" cy="61857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928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AEDAF-0FFA-2647-FBA7-46D265D23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Fan inside the PCU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black box with a red fan&#10;&#10;Description automatically generated">
            <a:extLst>
              <a:ext uri="{FF2B5EF4-FFF2-40B4-BE49-F238E27FC236}">
                <a16:creationId xmlns:a16="http://schemas.microsoft.com/office/drawing/2014/main" id="{641271EF-F34A-3AE4-4737-67404D2B4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4011" r="3414" b="5033"/>
          <a:stretch/>
        </p:blipFill>
        <p:spPr>
          <a:xfrm>
            <a:off x="5189762" y="638383"/>
            <a:ext cx="6798530" cy="57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32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ADA08-D81A-9185-F0A8-491664DF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Dual Voltage Option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close-up of a computer power supply&#10;&#10;Description automatically generated">
            <a:extLst>
              <a:ext uri="{FF2B5EF4-FFF2-40B4-BE49-F238E27FC236}">
                <a16:creationId xmlns:a16="http://schemas.microsoft.com/office/drawing/2014/main" id="{795C601D-051F-B60D-4D11-B33E8756A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6" b="21307"/>
          <a:stretch/>
        </p:blipFill>
        <p:spPr>
          <a:xfrm>
            <a:off x="5235423" y="0"/>
            <a:ext cx="6680200" cy="66802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64C7F6A-D7A9-12A6-2B6C-62BFFB4C1E4B}"/>
              </a:ext>
            </a:extLst>
          </p:cNvPr>
          <p:cNvSpPr/>
          <p:nvPr/>
        </p:nvSpPr>
        <p:spPr>
          <a:xfrm>
            <a:off x="9629826" y="625683"/>
            <a:ext cx="1730200" cy="2026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E7E511-52AA-D278-CE90-E3A45F8C75D2}"/>
              </a:ext>
            </a:extLst>
          </p:cNvPr>
          <p:cNvSpPr/>
          <p:nvPr/>
        </p:nvSpPr>
        <p:spPr>
          <a:xfrm>
            <a:off x="9892379" y="2796956"/>
            <a:ext cx="1034702" cy="9626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6F5FBC-E513-6E5B-F59D-89F33FD49099}"/>
              </a:ext>
            </a:extLst>
          </p:cNvPr>
          <p:cNvSpPr/>
          <p:nvPr/>
        </p:nvSpPr>
        <p:spPr>
          <a:xfrm>
            <a:off x="9782226" y="3903968"/>
            <a:ext cx="1297255" cy="16103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6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D283-7225-A526-B9D6-533B9B17A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84519"/>
            <a:ext cx="3690620" cy="363285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 Supply</a:t>
            </a:r>
          </a:p>
        </p:txBody>
      </p:sp>
      <p:pic>
        <p:nvPicPr>
          <p:cNvPr id="5" name="Content Placeholder 4" descr="A computer power supply with fan and cables&#10;&#10;Description automatically generated">
            <a:extLst>
              <a:ext uri="{FF2B5EF4-FFF2-40B4-BE49-F238E27FC236}">
                <a16:creationId xmlns:a16="http://schemas.microsoft.com/office/drawing/2014/main" id="{6CB4974A-BD21-0791-F1BB-A73785585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 t="4698" r="1767" b="4396"/>
          <a:stretch/>
        </p:blipFill>
        <p:spPr>
          <a:xfrm>
            <a:off x="4208281" y="1536700"/>
            <a:ext cx="7800839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44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D1B71-2F66-A126-546B-3E41CB84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Another feature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2EC6E55-8C08-09E8-FFC9-2DEB182A1FC8}"/>
              </a:ext>
            </a:extLst>
          </p:cNvPr>
          <p:cNvSpPr/>
          <p:nvPr/>
        </p:nvSpPr>
        <p:spPr>
          <a:xfrm>
            <a:off x="7055262" y="2349181"/>
            <a:ext cx="3948876" cy="3948876"/>
          </a:xfrm>
          <a:prstGeom prst="diamond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7B03ACF-A250-0FEA-570B-A1C113306C5E}"/>
              </a:ext>
            </a:extLst>
          </p:cNvPr>
          <p:cNvSpPr/>
          <p:nvPr/>
        </p:nvSpPr>
        <p:spPr>
          <a:xfrm>
            <a:off x="7430405" y="2724324"/>
            <a:ext cx="1540061" cy="1540061"/>
          </a:xfrm>
          <a:custGeom>
            <a:avLst/>
            <a:gdLst>
              <a:gd name="connsiteX0" fmla="*/ 0 w 1540061"/>
              <a:gd name="connsiteY0" fmla="*/ 256682 h 1540061"/>
              <a:gd name="connsiteX1" fmla="*/ 256682 w 1540061"/>
              <a:gd name="connsiteY1" fmla="*/ 0 h 1540061"/>
              <a:gd name="connsiteX2" fmla="*/ 1283379 w 1540061"/>
              <a:gd name="connsiteY2" fmla="*/ 0 h 1540061"/>
              <a:gd name="connsiteX3" fmla="*/ 1540061 w 1540061"/>
              <a:gd name="connsiteY3" fmla="*/ 256682 h 1540061"/>
              <a:gd name="connsiteX4" fmla="*/ 1540061 w 1540061"/>
              <a:gd name="connsiteY4" fmla="*/ 1283379 h 1540061"/>
              <a:gd name="connsiteX5" fmla="*/ 1283379 w 1540061"/>
              <a:gd name="connsiteY5" fmla="*/ 1540061 h 1540061"/>
              <a:gd name="connsiteX6" fmla="*/ 256682 w 1540061"/>
              <a:gd name="connsiteY6" fmla="*/ 1540061 h 1540061"/>
              <a:gd name="connsiteX7" fmla="*/ 0 w 1540061"/>
              <a:gd name="connsiteY7" fmla="*/ 1283379 h 1540061"/>
              <a:gd name="connsiteX8" fmla="*/ 0 w 1540061"/>
              <a:gd name="connsiteY8" fmla="*/ 256682 h 154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061" h="1540061">
                <a:moveTo>
                  <a:pt x="0" y="256682"/>
                </a:moveTo>
                <a:cubicBezTo>
                  <a:pt x="0" y="114920"/>
                  <a:pt x="114920" y="0"/>
                  <a:pt x="256682" y="0"/>
                </a:cubicBezTo>
                <a:lnTo>
                  <a:pt x="1283379" y="0"/>
                </a:lnTo>
                <a:cubicBezTo>
                  <a:pt x="1425141" y="0"/>
                  <a:pt x="1540061" y="114920"/>
                  <a:pt x="1540061" y="256682"/>
                </a:cubicBezTo>
                <a:lnTo>
                  <a:pt x="1540061" y="1283379"/>
                </a:lnTo>
                <a:cubicBezTo>
                  <a:pt x="1540061" y="1425141"/>
                  <a:pt x="1425141" y="1540061"/>
                  <a:pt x="1283379" y="1540061"/>
                </a:cubicBezTo>
                <a:lnTo>
                  <a:pt x="256682" y="1540061"/>
                </a:lnTo>
                <a:cubicBezTo>
                  <a:pt x="114920" y="1540061"/>
                  <a:pt x="0" y="1425141"/>
                  <a:pt x="0" y="1283379"/>
                </a:cubicBezTo>
                <a:lnTo>
                  <a:pt x="0" y="25668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190" tIns="155190" rIns="155190" bIns="15519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Warranty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5E11238-27BA-6C94-3A0E-99E63FA388BD}"/>
              </a:ext>
            </a:extLst>
          </p:cNvPr>
          <p:cNvSpPr/>
          <p:nvPr/>
        </p:nvSpPr>
        <p:spPr>
          <a:xfrm>
            <a:off x="9088933" y="2724324"/>
            <a:ext cx="1540061" cy="1540061"/>
          </a:xfrm>
          <a:custGeom>
            <a:avLst/>
            <a:gdLst>
              <a:gd name="connsiteX0" fmla="*/ 0 w 1540061"/>
              <a:gd name="connsiteY0" fmla="*/ 256682 h 1540061"/>
              <a:gd name="connsiteX1" fmla="*/ 256682 w 1540061"/>
              <a:gd name="connsiteY1" fmla="*/ 0 h 1540061"/>
              <a:gd name="connsiteX2" fmla="*/ 1283379 w 1540061"/>
              <a:gd name="connsiteY2" fmla="*/ 0 h 1540061"/>
              <a:gd name="connsiteX3" fmla="*/ 1540061 w 1540061"/>
              <a:gd name="connsiteY3" fmla="*/ 256682 h 1540061"/>
              <a:gd name="connsiteX4" fmla="*/ 1540061 w 1540061"/>
              <a:gd name="connsiteY4" fmla="*/ 1283379 h 1540061"/>
              <a:gd name="connsiteX5" fmla="*/ 1283379 w 1540061"/>
              <a:gd name="connsiteY5" fmla="*/ 1540061 h 1540061"/>
              <a:gd name="connsiteX6" fmla="*/ 256682 w 1540061"/>
              <a:gd name="connsiteY6" fmla="*/ 1540061 h 1540061"/>
              <a:gd name="connsiteX7" fmla="*/ 0 w 1540061"/>
              <a:gd name="connsiteY7" fmla="*/ 1283379 h 1540061"/>
              <a:gd name="connsiteX8" fmla="*/ 0 w 1540061"/>
              <a:gd name="connsiteY8" fmla="*/ 256682 h 154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061" h="1540061">
                <a:moveTo>
                  <a:pt x="0" y="256682"/>
                </a:moveTo>
                <a:cubicBezTo>
                  <a:pt x="0" y="114920"/>
                  <a:pt x="114920" y="0"/>
                  <a:pt x="256682" y="0"/>
                </a:cubicBezTo>
                <a:lnTo>
                  <a:pt x="1283379" y="0"/>
                </a:lnTo>
                <a:cubicBezTo>
                  <a:pt x="1425141" y="0"/>
                  <a:pt x="1540061" y="114920"/>
                  <a:pt x="1540061" y="256682"/>
                </a:cubicBezTo>
                <a:lnTo>
                  <a:pt x="1540061" y="1283379"/>
                </a:lnTo>
                <a:cubicBezTo>
                  <a:pt x="1540061" y="1425141"/>
                  <a:pt x="1425141" y="1540061"/>
                  <a:pt x="1283379" y="1540061"/>
                </a:cubicBezTo>
                <a:lnTo>
                  <a:pt x="256682" y="1540061"/>
                </a:lnTo>
                <a:cubicBezTo>
                  <a:pt x="114920" y="1540061"/>
                  <a:pt x="0" y="1425141"/>
                  <a:pt x="0" y="1283379"/>
                </a:cubicBezTo>
                <a:lnTo>
                  <a:pt x="0" y="25668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050717"/>
              <a:satOff val="-275"/>
              <a:lumOff val="654"/>
              <a:alphaOff val="0"/>
            </a:schemeClr>
          </a:fillRef>
          <a:effectRef idx="0">
            <a:schemeClr val="accent5">
              <a:hueOff val="-4050717"/>
              <a:satOff val="-275"/>
              <a:lumOff val="6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190" tIns="155190" rIns="155190" bIns="15519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Modular VS Non-Modular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1E0014-0E8D-A880-23C3-1A05FDD94499}"/>
              </a:ext>
            </a:extLst>
          </p:cNvPr>
          <p:cNvSpPr/>
          <p:nvPr/>
        </p:nvSpPr>
        <p:spPr>
          <a:xfrm>
            <a:off x="7430405" y="4382852"/>
            <a:ext cx="1540061" cy="1540061"/>
          </a:xfrm>
          <a:custGeom>
            <a:avLst/>
            <a:gdLst>
              <a:gd name="connsiteX0" fmla="*/ 0 w 1540061"/>
              <a:gd name="connsiteY0" fmla="*/ 256682 h 1540061"/>
              <a:gd name="connsiteX1" fmla="*/ 256682 w 1540061"/>
              <a:gd name="connsiteY1" fmla="*/ 0 h 1540061"/>
              <a:gd name="connsiteX2" fmla="*/ 1283379 w 1540061"/>
              <a:gd name="connsiteY2" fmla="*/ 0 h 1540061"/>
              <a:gd name="connsiteX3" fmla="*/ 1540061 w 1540061"/>
              <a:gd name="connsiteY3" fmla="*/ 256682 h 1540061"/>
              <a:gd name="connsiteX4" fmla="*/ 1540061 w 1540061"/>
              <a:gd name="connsiteY4" fmla="*/ 1283379 h 1540061"/>
              <a:gd name="connsiteX5" fmla="*/ 1283379 w 1540061"/>
              <a:gd name="connsiteY5" fmla="*/ 1540061 h 1540061"/>
              <a:gd name="connsiteX6" fmla="*/ 256682 w 1540061"/>
              <a:gd name="connsiteY6" fmla="*/ 1540061 h 1540061"/>
              <a:gd name="connsiteX7" fmla="*/ 0 w 1540061"/>
              <a:gd name="connsiteY7" fmla="*/ 1283379 h 1540061"/>
              <a:gd name="connsiteX8" fmla="*/ 0 w 1540061"/>
              <a:gd name="connsiteY8" fmla="*/ 256682 h 154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061" h="1540061">
                <a:moveTo>
                  <a:pt x="0" y="256682"/>
                </a:moveTo>
                <a:cubicBezTo>
                  <a:pt x="0" y="114920"/>
                  <a:pt x="114920" y="0"/>
                  <a:pt x="256682" y="0"/>
                </a:cubicBezTo>
                <a:lnTo>
                  <a:pt x="1283379" y="0"/>
                </a:lnTo>
                <a:cubicBezTo>
                  <a:pt x="1425141" y="0"/>
                  <a:pt x="1540061" y="114920"/>
                  <a:pt x="1540061" y="256682"/>
                </a:cubicBezTo>
                <a:lnTo>
                  <a:pt x="1540061" y="1283379"/>
                </a:lnTo>
                <a:cubicBezTo>
                  <a:pt x="1540061" y="1425141"/>
                  <a:pt x="1425141" y="1540061"/>
                  <a:pt x="1283379" y="1540061"/>
                </a:cubicBezTo>
                <a:lnTo>
                  <a:pt x="256682" y="1540061"/>
                </a:lnTo>
                <a:cubicBezTo>
                  <a:pt x="114920" y="1540061"/>
                  <a:pt x="0" y="1425141"/>
                  <a:pt x="0" y="1283379"/>
                </a:cubicBezTo>
                <a:lnTo>
                  <a:pt x="0" y="25668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8101434"/>
              <a:satOff val="-551"/>
              <a:lumOff val="1307"/>
              <a:alphaOff val="0"/>
            </a:schemeClr>
          </a:fillRef>
          <a:effectRef idx="0">
            <a:schemeClr val="accent5">
              <a:hueOff val="-8101434"/>
              <a:satOff val="-551"/>
              <a:lumOff val="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190" tIns="155190" rIns="155190" bIns="15519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Gaming computer support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1753FB-26AD-98C8-6B20-BC22114000C0}"/>
              </a:ext>
            </a:extLst>
          </p:cNvPr>
          <p:cNvSpPr/>
          <p:nvPr/>
        </p:nvSpPr>
        <p:spPr>
          <a:xfrm>
            <a:off x="9088933" y="4382852"/>
            <a:ext cx="1540061" cy="1540061"/>
          </a:xfrm>
          <a:custGeom>
            <a:avLst/>
            <a:gdLst>
              <a:gd name="connsiteX0" fmla="*/ 0 w 1540061"/>
              <a:gd name="connsiteY0" fmla="*/ 256682 h 1540061"/>
              <a:gd name="connsiteX1" fmla="*/ 256682 w 1540061"/>
              <a:gd name="connsiteY1" fmla="*/ 0 h 1540061"/>
              <a:gd name="connsiteX2" fmla="*/ 1283379 w 1540061"/>
              <a:gd name="connsiteY2" fmla="*/ 0 h 1540061"/>
              <a:gd name="connsiteX3" fmla="*/ 1540061 w 1540061"/>
              <a:gd name="connsiteY3" fmla="*/ 256682 h 1540061"/>
              <a:gd name="connsiteX4" fmla="*/ 1540061 w 1540061"/>
              <a:gd name="connsiteY4" fmla="*/ 1283379 h 1540061"/>
              <a:gd name="connsiteX5" fmla="*/ 1283379 w 1540061"/>
              <a:gd name="connsiteY5" fmla="*/ 1540061 h 1540061"/>
              <a:gd name="connsiteX6" fmla="*/ 256682 w 1540061"/>
              <a:gd name="connsiteY6" fmla="*/ 1540061 h 1540061"/>
              <a:gd name="connsiteX7" fmla="*/ 0 w 1540061"/>
              <a:gd name="connsiteY7" fmla="*/ 1283379 h 1540061"/>
              <a:gd name="connsiteX8" fmla="*/ 0 w 1540061"/>
              <a:gd name="connsiteY8" fmla="*/ 256682 h 154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061" h="1540061">
                <a:moveTo>
                  <a:pt x="0" y="256682"/>
                </a:moveTo>
                <a:cubicBezTo>
                  <a:pt x="0" y="114920"/>
                  <a:pt x="114920" y="0"/>
                  <a:pt x="256682" y="0"/>
                </a:cubicBezTo>
                <a:lnTo>
                  <a:pt x="1283379" y="0"/>
                </a:lnTo>
                <a:cubicBezTo>
                  <a:pt x="1425141" y="0"/>
                  <a:pt x="1540061" y="114920"/>
                  <a:pt x="1540061" y="256682"/>
                </a:cubicBezTo>
                <a:lnTo>
                  <a:pt x="1540061" y="1283379"/>
                </a:lnTo>
                <a:cubicBezTo>
                  <a:pt x="1540061" y="1425141"/>
                  <a:pt x="1425141" y="1540061"/>
                  <a:pt x="1283379" y="1540061"/>
                </a:cubicBezTo>
                <a:lnTo>
                  <a:pt x="256682" y="1540061"/>
                </a:lnTo>
                <a:cubicBezTo>
                  <a:pt x="114920" y="1540061"/>
                  <a:pt x="0" y="1425141"/>
                  <a:pt x="0" y="1283379"/>
                </a:cubicBezTo>
                <a:lnTo>
                  <a:pt x="0" y="25668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2152150"/>
              <a:satOff val="-826"/>
              <a:lumOff val="1961"/>
              <a:alphaOff val="0"/>
            </a:schemeClr>
          </a:fillRef>
          <a:effectRef idx="0">
            <a:schemeClr val="accent5">
              <a:hueOff val="-12152150"/>
              <a:satOff val="-826"/>
              <a:lumOff val="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5190" tIns="155190" rIns="155190" bIns="15519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protection</a:t>
            </a:r>
          </a:p>
        </p:txBody>
      </p:sp>
      <p:pic>
        <p:nvPicPr>
          <p:cNvPr id="14" name="Picture 13" descr="A black power supply with a fan&#10;&#10;Description automatically generated">
            <a:extLst>
              <a:ext uri="{FF2B5EF4-FFF2-40B4-BE49-F238E27FC236}">
                <a16:creationId xmlns:a16="http://schemas.microsoft.com/office/drawing/2014/main" id="{9A0B2E8E-7471-0C49-73C9-96518AFB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4337"/>
            <a:ext cx="4298538" cy="4298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7691DA-17F5-DEC9-9708-138C12CC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16"/>
          <a:stretch/>
        </p:blipFill>
        <p:spPr>
          <a:xfrm>
            <a:off x="651004" y="2513544"/>
            <a:ext cx="5585797" cy="35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1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014E6-EFC6-EF37-5E31-CD8A5E947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to calculate to wattage capacity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24012-F04A-165F-5C53-0C1BE347F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505" y="1649967"/>
            <a:ext cx="8268014" cy="50434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7B03564-4969-9D45-B2BB-3CFD56973950}"/>
              </a:ext>
            </a:extLst>
          </p:cNvPr>
          <p:cNvSpPr txBox="1">
            <a:spLocks/>
          </p:cNvSpPr>
          <p:nvPr/>
        </p:nvSpPr>
        <p:spPr>
          <a:xfrm>
            <a:off x="8784325" y="16499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Automatic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B0DBD-21B9-FB25-DDCE-878F0D4A1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955" y="4546155"/>
            <a:ext cx="2237093" cy="223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5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8065-1949-2690-DD30-0E1A0160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9" y="381168"/>
            <a:ext cx="2474343" cy="1325563"/>
          </a:xfrm>
        </p:spPr>
        <p:txBody>
          <a:bodyPr/>
          <a:lstStyle/>
          <a:p>
            <a:r>
              <a:rPr lang="en-US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Example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0C6D30-2D07-5E77-E5EF-36DAA2748CDB}"/>
              </a:ext>
            </a:extLst>
          </p:cNvPr>
          <p:cNvSpPr/>
          <p:nvPr/>
        </p:nvSpPr>
        <p:spPr>
          <a:xfrm>
            <a:off x="4719253" y="1166214"/>
            <a:ext cx="7251486" cy="638820"/>
          </a:xfrm>
          <a:custGeom>
            <a:avLst/>
            <a:gdLst>
              <a:gd name="connsiteX0" fmla="*/ 0 w 8133802"/>
              <a:gd name="connsiteY0" fmla="*/ 106472 h 638820"/>
              <a:gd name="connsiteX1" fmla="*/ 106472 w 8133802"/>
              <a:gd name="connsiteY1" fmla="*/ 0 h 638820"/>
              <a:gd name="connsiteX2" fmla="*/ 8027330 w 8133802"/>
              <a:gd name="connsiteY2" fmla="*/ 0 h 638820"/>
              <a:gd name="connsiteX3" fmla="*/ 8133802 w 8133802"/>
              <a:gd name="connsiteY3" fmla="*/ 106472 h 638820"/>
              <a:gd name="connsiteX4" fmla="*/ 8133802 w 8133802"/>
              <a:gd name="connsiteY4" fmla="*/ 532348 h 638820"/>
              <a:gd name="connsiteX5" fmla="*/ 8027330 w 8133802"/>
              <a:gd name="connsiteY5" fmla="*/ 638820 h 638820"/>
              <a:gd name="connsiteX6" fmla="*/ 106472 w 8133802"/>
              <a:gd name="connsiteY6" fmla="*/ 638820 h 638820"/>
              <a:gd name="connsiteX7" fmla="*/ 0 w 8133802"/>
              <a:gd name="connsiteY7" fmla="*/ 532348 h 638820"/>
              <a:gd name="connsiteX8" fmla="*/ 0 w 8133802"/>
              <a:gd name="connsiteY8" fmla="*/ 106472 h 63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3802" h="638820">
                <a:moveTo>
                  <a:pt x="0" y="106472"/>
                </a:moveTo>
                <a:cubicBezTo>
                  <a:pt x="0" y="47669"/>
                  <a:pt x="47669" y="0"/>
                  <a:pt x="106472" y="0"/>
                </a:cubicBezTo>
                <a:lnTo>
                  <a:pt x="8027330" y="0"/>
                </a:lnTo>
                <a:cubicBezTo>
                  <a:pt x="8086133" y="0"/>
                  <a:pt x="8133802" y="47669"/>
                  <a:pt x="8133802" y="106472"/>
                </a:cubicBezTo>
                <a:lnTo>
                  <a:pt x="8133802" y="532348"/>
                </a:lnTo>
                <a:cubicBezTo>
                  <a:pt x="8133802" y="591151"/>
                  <a:pt x="8086133" y="638820"/>
                  <a:pt x="8027330" y="638820"/>
                </a:cubicBezTo>
                <a:lnTo>
                  <a:pt x="106472" y="638820"/>
                </a:lnTo>
                <a:cubicBezTo>
                  <a:pt x="47669" y="638820"/>
                  <a:pt x="0" y="591151"/>
                  <a:pt x="0" y="532348"/>
                </a:cubicBezTo>
                <a:lnTo>
                  <a:pt x="0" y="1064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245" tIns="130245" rIns="130245" bIns="130245" numCol="1" spcCol="1270" anchor="ctr" anchorCtr="0">
            <a:noAutofit/>
          </a:bodyPr>
          <a:lstStyle/>
          <a:p>
            <a:pPr marL="0" marR="0" lvl="0" indent="0" algn="l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end and mother board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670F3D-834A-45C3-1EF3-15527A1511C3}"/>
              </a:ext>
            </a:extLst>
          </p:cNvPr>
          <p:cNvSpPr/>
          <p:nvPr/>
        </p:nvSpPr>
        <p:spPr>
          <a:xfrm>
            <a:off x="4719253" y="1879915"/>
            <a:ext cx="7251486" cy="638820"/>
          </a:xfrm>
          <a:custGeom>
            <a:avLst/>
            <a:gdLst>
              <a:gd name="connsiteX0" fmla="*/ 0 w 8133802"/>
              <a:gd name="connsiteY0" fmla="*/ 106472 h 638820"/>
              <a:gd name="connsiteX1" fmla="*/ 106472 w 8133802"/>
              <a:gd name="connsiteY1" fmla="*/ 0 h 638820"/>
              <a:gd name="connsiteX2" fmla="*/ 8027330 w 8133802"/>
              <a:gd name="connsiteY2" fmla="*/ 0 h 638820"/>
              <a:gd name="connsiteX3" fmla="*/ 8133802 w 8133802"/>
              <a:gd name="connsiteY3" fmla="*/ 106472 h 638820"/>
              <a:gd name="connsiteX4" fmla="*/ 8133802 w 8133802"/>
              <a:gd name="connsiteY4" fmla="*/ 532348 h 638820"/>
              <a:gd name="connsiteX5" fmla="*/ 8027330 w 8133802"/>
              <a:gd name="connsiteY5" fmla="*/ 638820 h 638820"/>
              <a:gd name="connsiteX6" fmla="*/ 106472 w 8133802"/>
              <a:gd name="connsiteY6" fmla="*/ 638820 h 638820"/>
              <a:gd name="connsiteX7" fmla="*/ 0 w 8133802"/>
              <a:gd name="connsiteY7" fmla="*/ 532348 h 638820"/>
              <a:gd name="connsiteX8" fmla="*/ 0 w 8133802"/>
              <a:gd name="connsiteY8" fmla="*/ 106472 h 63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3802" h="638820">
                <a:moveTo>
                  <a:pt x="0" y="106472"/>
                </a:moveTo>
                <a:cubicBezTo>
                  <a:pt x="0" y="47669"/>
                  <a:pt x="47669" y="0"/>
                  <a:pt x="106472" y="0"/>
                </a:cubicBezTo>
                <a:lnTo>
                  <a:pt x="8027330" y="0"/>
                </a:lnTo>
                <a:cubicBezTo>
                  <a:pt x="8086133" y="0"/>
                  <a:pt x="8133802" y="47669"/>
                  <a:pt x="8133802" y="106472"/>
                </a:cubicBezTo>
                <a:lnTo>
                  <a:pt x="8133802" y="532348"/>
                </a:lnTo>
                <a:cubicBezTo>
                  <a:pt x="8133802" y="591151"/>
                  <a:pt x="8086133" y="638820"/>
                  <a:pt x="8027330" y="638820"/>
                </a:cubicBezTo>
                <a:lnTo>
                  <a:pt x="106472" y="638820"/>
                </a:lnTo>
                <a:cubicBezTo>
                  <a:pt x="47669" y="638820"/>
                  <a:pt x="0" y="591151"/>
                  <a:pt x="0" y="532348"/>
                </a:cubicBezTo>
                <a:lnTo>
                  <a:pt x="0" y="1064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245" tIns="130245" rIns="130245" bIns="130245" numCol="1" spcCol="1270" anchor="ctr" anchorCtr="0">
            <a:noAutofit/>
          </a:bodyPr>
          <a:lstStyle/>
          <a:p>
            <a:pPr marL="0" marR="0" lvl="0" indent="0" algn="l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Two high-end video cared using lets technology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2BB11DA-524A-B35B-4569-ADDCD41E5DA3}"/>
              </a:ext>
            </a:extLst>
          </p:cNvPr>
          <p:cNvSpPr/>
          <p:nvPr/>
        </p:nvSpPr>
        <p:spPr>
          <a:xfrm>
            <a:off x="4719253" y="2593615"/>
            <a:ext cx="7251486" cy="638820"/>
          </a:xfrm>
          <a:custGeom>
            <a:avLst/>
            <a:gdLst>
              <a:gd name="connsiteX0" fmla="*/ 0 w 8133802"/>
              <a:gd name="connsiteY0" fmla="*/ 106472 h 638820"/>
              <a:gd name="connsiteX1" fmla="*/ 106472 w 8133802"/>
              <a:gd name="connsiteY1" fmla="*/ 0 h 638820"/>
              <a:gd name="connsiteX2" fmla="*/ 8027330 w 8133802"/>
              <a:gd name="connsiteY2" fmla="*/ 0 h 638820"/>
              <a:gd name="connsiteX3" fmla="*/ 8133802 w 8133802"/>
              <a:gd name="connsiteY3" fmla="*/ 106472 h 638820"/>
              <a:gd name="connsiteX4" fmla="*/ 8133802 w 8133802"/>
              <a:gd name="connsiteY4" fmla="*/ 532348 h 638820"/>
              <a:gd name="connsiteX5" fmla="*/ 8027330 w 8133802"/>
              <a:gd name="connsiteY5" fmla="*/ 638820 h 638820"/>
              <a:gd name="connsiteX6" fmla="*/ 106472 w 8133802"/>
              <a:gd name="connsiteY6" fmla="*/ 638820 h 638820"/>
              <a:gd name="connsiteX7" fmla="*/ 0 w 8133802"/>
              <a:gd name="connsiteY7" fmla="*/ 532348 h 638820"/>
              <a:gd name="connsiteX8" fmla="*/ 0 w 8133802"/>
              <a:gd name="connsiteY8" fmla="*/ 106472 h 63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3802" h="638820">
                <a:moveTo>
                  <a:pt x="0" y="106472"/>
                </a:moveTo>
                <a:cubicBezTo>
                  <a:pt x="0" y="47669"/>
                  <a:pt x="47669" y="0"/>
                  <a:pt x="106472" y="0"/>
                </a:cubicBezTo>
                <a:lnTo>
                  <a:pt x="8027330" y="0"/>
                </a:lnTo>
                <a:cubicBezTo>
                  <a:pt x="8086133" y="0"/>
                  <a:pt x="8133802" y="47669"/>
                  <a:pt x="8133802" y="106472"/>
                </a:cubicBezTo>
                <a:lnTo>
                  <a:pt x="8133802" y="532348"/>
                </a:lnTo>
                <a:cubicBezTo>
                  <a:pt x="8133802" y="591151"/>
                  <a:pt x="8086133" y="638820"/>
                  <a:pt x="8027330" y="638820"/>
                </a:cubicBezTo>
                <a:lnTo>
                  <a:pt x="106472" y="638820"/>
                </a:lnTo>
                <a:cubicBezTo>
                  <a:pt x="47669" y="638820"/>
                  <a:pt x="0" y="591151"/>
                  <a:pt x="0" y="532348"/>
                </a:cubicBezTo>
                <a:lnTo>
                  <a:pt x="0" y="1064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245" tIns="130245" rIns="130245" bIns="130245" numCol="1" spcCol="1270" anchor="ctr" anchorCtr="0">
            <a:noAutofit/>
          </a:bodyPr>
          <a:lstStyle/>
          <a:p>
            <a:pPr marL="0" marR="0" lvl="0" indent="0" algn="l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Two SATA hard disk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ADA74E-33B0-D663-50E3-A881FDA0E570}"/>
              </a:ext>
            </a:extLst>
          </p:cNvPr>
          <p:cNvSpPr/>
          <p:nvPr/>
        </p:nvSpPr>
        <p:spPr>
          <a:xfrm>
            <a:off x="4719253" y="3307315"/>
            <a:ext cx="7251486" cy="638820"/>
          </a:xfrm>
          <a:custGeom>
            <a:avLst/>
            <a:gdLst>
              <a:gd name="connsiteX0" fmla="*/ 0 w 8133802"/>
              <a:gd name="connsiteY0" fmla="*/ 106472 h 638820"/>
              <a:gd name="connsiteX1" fmla="*/ 106472 w 8133802"/>
              <a:gd name="connsiteY1" fmla="*/ 0 h 638820"/>
              <a:gd name="connsiteX2" fmla="*/ 8027330 w 8133802"/>
              <a:gd name="connsiteY2" fmla="*/ 0 h 638820"/>
              <a:gd name="connsiteX3" fmla="*/ 8133802 w 8133802"/>
              <a:gd name="connsiteY3" fmla="*/ 106472 h 638820"/>
              <a:gd name="connsiteX4" fmla="*/ 8133802 w 8133802"/>
              <a:gd name="connsiteY4" fmla="*/ 532348 h 638820"/>
              <a:gd name="connsiteX5" fmla="*/ 8027330 w 8133802"/>
              <a:gd name="connsiteY5" fmla="*/ 638820 h 638820"/>
              <a:gd name="connsiteX6" fmla="*/ 106472 w 8133802"/>
              <a:gd name="connsiteY6" fmla="*/ 638820 h 638820"/>
              <a:gd name="connsiteX7" fmla="*/ 0 w 8133802"/>
              <a:gd name="connsiteY7" fmla="*/ 532348 h 638820"/>
              <a:gd name="connsiteX8" fmla="*/ 0 w 8133802"/>
              <a:gd name="connsiteY8" fmla="*/ 106472 h 63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3802" h="638820">
                <a:moveTo>
                  <a:pt x="0" y="106472"/>
                </a:moveTo>
                <a:cubicBezTo>
                  <a:pt x="0" y="47669"/>
                  <a:pt x="47669" y="0"/>
                  <a:pt x="106472" y="0"/>
                </a:cubicBezTo>
                <a:lnTo>
                  <a:pt x="8027330" y="0"/>
                </a:lnTo>
                <a:cubicBezTo>
                  <a:pt x="8086133" y="0"/>
                  <a:pt x="8133802" y="47669"/>
                  <a:pt x="8133802" y="106472"/>
                </a:cubicBezTo>
                <a:lnTo>
                  <a:pt x="8133802" y="532348"/>
                </a:lnTo>
                <a:cubicBezTo>
                  <a:pt x="8133802" y="591151"/>
                  <a:pt x="8086133" y="638820"/>
                  <a:pt x="8027330" y="638820"/>
                </a:cubicBezTo>
                <a:lnTo>
                  <a:pt x="106472" y="638820"/>
                </a:lnTo>
                <a:cubicBezTo>
                  <a:pt x="47669" y="638820"/>
                  <a:pt x="0" y="591151"/>
                  <a:pt x="0" y="532348"/>
                </a:cubicBezTo>
                <a:lnTo>
                  <a:pt x="0" y="1064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245" tIns="130245" rIns="130245" bIns="130245" numCol="1" spcCol="1270" anchor="ctr" anchorCtr="0">
            <a:noAutofit/>
          </a:bodyPr>
          <a:lstStyle/>
          <a:p>
            <a:pPr marL="0" marR="0" lvl="0" indent="0" algn="l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DVD-RM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7D58DD2-E018-A2C8-B0A4-AE9B0FC1129B}"/>
              </a:ext>
            </a:extLst>
          </p:cNvPr>
          <p:cNvSpPr/>
          <p:nvPr/>
        </p:nvSpPr>
        <p:spPr>
          <a:xfrm>
            <a:off x="4719253" y="4021015"/>
            <a:ext cx="7251486" cy="638820"/>
          </a:xfrm>
          <a:custGeom>
            <a:avLst/>
            <a:gdLst>
              <a:gd name="connsiteX0" fmla="*/ 0 w 8133802"/>
              <a:gd name="connsiteY0" fmla="*/ 106472 h 638820"/>
              <a:gd name="connsiteX1" fmla="*/ 106472 w 8133802"/>
              <a:gd name="connsiteY1" fmla="*/ 0 h 638820"/>
              <a:gd name="connsiteX2" fmla="*/ 8027330 w 8133802"/>
              <a:gd name="connsiteY2" fmla="*/ 0 h 638820"/>
              <a:gd name="connsiteX3" fmla="*/ 8133802 w 8133802"/>
              <a:gd name="connsiteY3" fmla="*/ 106472 h 638820"/>
              <a:gd name="connsiteX4" fmla="*/ 8133802 w 8133802"/>
              <a:gd name="connsiteY4" fmla="*/ 532348 h 638820"/>
              <a:gd name="connsiteX5" fmla="*/ 8027330 w 8133802"/>
              <a:gd name="connsiteY5" fmla="*/ 638820 h 638820"/>
              <a:gd name="connsiteX6" fmla="*/ 106472 w 8133802"/>
              <a:gd name="connsiteY6" fmla="*/ 638820 h 638820"/>
              <a:gd name="connsiteX7" fmla="*/ 0 w 8133802"/>
              <a:gd name="connsiteY7" fmla="*/ 532348 h 638820"/>
              <a:gd name="connsiteX8" fmla="*/ 0 w 8133802"/>
              <a:gd name="connsiteY8" fmla="*/ 106472 h 63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3802" h="638820">
                <a:moveTo>
                  <a:pt x="0" y="106472"/>
                </a:moveTo>
                <a:cubicBezTo>
                  <a:pt x="0" y="47669"/>
                  <a:pt x="47669" y="0"/>
                  <a:pt x="106472" y="0"/>
                </a:cubicBezTo>
                <a:lnTo>
                  <a:pt x="8027330" y="0"/>
                </a:lnTo>
                <a:cubicBezTo>
                  <a:pt x="8086133" y="0"/>
                  <a:pt x="8133802" y="47669"/>
                  <a:pt x="8133802" y="106472"/>
                </a:cubicBezTo>
                <a:lnTo>
                  <a:pt x="8133802" y="532348"/>
                </a:lnTo>
                <a:cubicBezTo>
                  <a:pt x="8133802" y="591151"/>
                  <a:pt x="8086133" y="638820"/>
                  <a:pt x="8027330" y="638820"/>
                </a:cubicBezTo>
                <a:lnTo>
                  <a:pt x="106472" y="638820"/>
                </a:lnTo>
                <a:cubicBezTo>
                  <a:pt x="47669" y="638820"/>
                  <a:pt x="0" y="591151"/>
                  <a:pt x="0" y="532348"/>
                </a:cubicBezTo>
                <a:lnTo>
                  <a:pt x="0" y="1064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245" tIns="130245" rIns="130245" bIns="130245" numCol="1" spcCol="1270" anchor="ctr" anchorCtr="0">
            <a:noAutofit/>
          </a:bodyPr>
          <a:lstStyle/>
          <a:p>
            <a:pPr marL="0" marR="0" lvl="0" indent="0" algn="l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Four case fans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A3984B-3F01-1409-C1B0-F50943CCE3EB}"/>
              </a:ext>
            </a:extLst>
          </p:cNvPr>
          <p:cNvSpPr/>
          <p:nvPr/>
        </p:nvSpPr>
        <p:spPr>
          <a:xfrm>
            <a:off x="4719253" y="4734715"/>
            <a:ext cx="7251486" cy="638820"/>
          </a:xfrm>
          <a:custGeom>
            <a:avLst/>
            <a:gdLst>
              <a:gd name="connsiteX0" fmla="*/ 0 w 8133802"/>
              <a:gd name="connsiteY0" fmla="*/ 106472 h 638820"/>
              <a:gd name="connsiteX1" fmla="*/ 106472 w 8133802"/>
              <a:gd name="connsiteY1" fmla="*/ 0 h 638820"/>
              <a:gd name="connsiteX2" fmla="*/ 8027330 w 8133802"/>
              <a:gd name="connsiteY2" fmla="*/ 0 h 638820"/>
              <a:gd name="connsiteX3" fmla="*/ 8133802 w 8133802"/>
              <a:gd name="connsiteY3" fmla="*/ 106472 h 638820"/>
              <a:gd name="connsiteX4" fmla="*/ 8133802 w 8133802"/>
              <a:gd name="connsiteY4" fmla="*/ 532348 h 638820"/>
              <a:gd name="connsiteX5" fmla="*/ 8027330 w 8133802"/>
              <a:gd name="connsiteY5" fmla="*/ 638820 h 638820"/>
              <a:gd name="connsiteX6" fmla="*/ 106472 w 8133802"/>
              <a:gd name="connsiteY6" fmla="*/ 638820 h 638820"/>
              <a:gd name="connsiteX7" fmla="*/ 0 w 8133802"/>
              <a:gd name="connsiteY7" fmla="*/ 532348 h 638820"/>
              <a:gd name="connsiteX8" fmla="*/ 0 w 8133802"/>
              <a:gd name="connsiteY8" fmla="*/ 106472 h 63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3802" h="638820">
                <a:moveTo>
                  <a:pt x="0" y="106472"/>
                </a:moveTo>
                <a:cubicBezTo>
                  <a:pt x="0" y="47669"/>
                  <a:pt x="47669" y="0"/>
                  <a:pt x="106472" y="0"/>
                </a:cubicBezTo>
                <a:lnTo>
                  <a:pt x="8027330" y="0"/>
                </a:lnTo>
                <a:cubicBezTo>
                  <a:pt x="8086133" y="0"/>
                  <a:pt x="8133802" y="47669"/>
                  <a:pt x="8133802" y="106472"/>
                </a:cubicBezTo>
                <a:lnTo>
                  <a:pt x="8133802" y="532348"/>
                </a:lnTo>
                <a:cubicBezTo>
                  <a:pt x="8133802" y="591151"/>
                  <a:pt x="8086133" y="638820"/>
                  <a:pt x="8027330" y="638820"/>
                </a:cubicBezTo>
                <a:lnTo>
                  <a:pt x="106472" y="638820"/>
                </a:lnTo>
                <a:cubicBezTo>
                  <a:pt x="47669" y="638820"/>
                  <a:pt x="0" y="591151"/>
                  <a:pt x="0" y="532348"/>
                </a:cubicBezTo>
                <a:lnTo>
                  <a:pt x="0" y="10647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245" tIns="130245" rIns="130245" bIns="130245" numCol="1" spcCol="1270" anchor="ctr" anchorCtr="0">
            <a:noAutofit/>
          </a:bodyPr>
          <a:lstStyle/>
          <a:p>
            <a:pPr marL="0" marR="0" lvl="0" indent="0" algn="l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Four case fans</a:t>
            </a:r>
          </a:p>
        </p:txBody>
      </p:sp>
      <p:pic>
        <p:nvPicPr>
          <p:cNvPr id="6" name="Picture 5" descr="A computer and keyboard with a mouse&#10;&#10;Description automatically generated">
            <a:extLst>
              <a:ext uri="{FF2B5EF4-FFF2-40B4-BE49-F238E27FC236}">
                <a16:creationId xmlns:a16="http://schemas.microsoft.com/office/drawing/2014/main" id="{498DE490-7FC2-23E1-CED0-27E909655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8" t="2515" r="19875" b="4152"/>
          <a:stretch/>
        </p:blipFill>
        <p:spPr>
          <a:xfrm>
            <a:off x="0" y="1462863"/>
            <a:ext cx="3847006" cy="4351339"/>
          </a:xfrm>
          <a:prstGeom prst="rect">
            <a:avLst/>
          </a:prstGeom>
        </p:spPr>
      </p:pic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ED33864E-3D56-A1D6-C466-4C570C607727}"/>
              </a:ext>
            </a:extLst>
          </p:cNvPr>
          <p:cNvSpPr txBox="1"/>
          <p:nvPr/>
        </p:nvSpPr>
        <p:spPr>
          <a:xfrm>
            <a:off x="3136080" y="5715705"/>
            <a:ext cx="6937378" cy="7373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ATX Power Supply at least 800 watt</a:t>
            </a:r>
          </a:p>
        </p:txBody>
      </p:sp>
    </p:spTree>
    <p:extLst>
      <p:ext uri="{BB962C8B-B14F-4D97-AF65-F5344CB8AC3E}">
        <p14:creationId xmlns:p14="http://schemas.microsoft.com/office/powerpoint/2010/main" val="9104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ttern of various sports equipment&#10;&#10;AI-generated content may be incorrect.">
            <a:extLst>
              <a:ext uri="{FF2B5EF4-FFF2-40B4-BE49-F238E27FC236}">
                <a16:creationId xmlns:a16="http://schemas.microsoft.com/office/drawing/2014/main" id="{D52357D4-D9AF-D167-A7A6-960A469C5A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116" b="2263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8B9E-FDF3-1218-16EA-DEBB424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Tank you</a:t>
            </a:r>
          </a:p>
        </p:txBody>
      </p:sp>
    </p:spTree>
    <p:extLst>
      <p:ext uri="{BB962C8B-B14F-4D97-AF65-F5344CB8AC3E}">
        <p14:creationId xmlns:p14="http://schemas.microsoft.com/office/powerpoint/2010/main" val="228626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BFA4-3E69-4456-5E26-8737E4FAD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Electricity Unit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328510-2A7D-117B-9245-D6753C8D16D5}"/>
              </a:ext>
            </a:extLst>
          </p:cNvPr>
          <p:cNvSpPr/>
          <p:nvPr/>
        </p:nvSpPr>
        <p:spPr>
          <a:xfrm>
            <a:off x="793660" y="2376420"/>
            <a:ext cx="10143668" cy="7699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 descr="Electric Car">
            <a:extLst>
              <a:ext uri="{FF2B5EF4-FFF2-40B4-BE49-F238E27FC236}">
                <a16:creationId xmlns:a16="http://schemas.microsoft.com/office/drawing/2014/main" id="{D9F7AEF2-E378-4B9C-E740-35A2C4AACDCC}"/>
              </a:ext>
            </a:extLst>
          </p:cNvPr>
          <p:cNvSpPr/>
          <p:nvPr/>
        </p:nvSpPr>
        <p:spPr>
          <a:xfrm>
            <a:off x="1026559" y="2549651"/>
            <a:ext cx="423453" cy="42345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F808F81-72A5-6BF7-95EA-193078102832}"/>
              </a:ext>
            </a:extLst>
          </p:cNvPr>
          <p:cNvSpPr/>
          <p:nvPr/>
        </p:nvSpPr>
        <p:spPr>
          <a:xfrm>
            <a:off x="1682913" y="2376420"/>
            <a:ext cx="9254414" cy="769916"/>
          </a:xfrm>
          <a:custGeom>
            <a:avLst/>
            <a:gdLst>
              <a:gd name="connsiteX0" fmla="*/ 0 w 9254414"/>
              <a:gd name="connsiteY0" fmla="*/ 0 h 769916"/>
              <a:gd name="connsiteX1" fmla="*/ 9254414 w 9254414"/>
              <a:gd name="connsiteY1" fmla="*/ 0 h 769916"/>
              <a:gd name="connsiteX2" fmla="*/ 9254414 w 9254414"/>
              <a:gd name="connsiteY2" fmla="*/ 769916 h 769916"/>
              <a:gd name="connsiteX3" fmla="*/ 0 w 9254414"/>
              <a:gd name="connsiteY3" fmla="*/ 769916 h 769916"/>
              <a:gd name="connsiteX4" fmla="*/ 0 w 9254414"/>
              <a:gd name="connsiteY4" fmla="*/ 0 h 76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4414" h="769916">
                <a:moveTo>
                  <a:pt x="0" y="0"/>
                </a:moveTo>
                <a:lnTo>
                  <a:pt x="9254414" y="0"/>
                </a:lnTo>
                <a:lnTo>
                  <a:pt x="9254414" y="769916"/>
                </a:lnTo>
                <a:lnTo>
                  <a:pt x="0" y="7699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1483" tIns="81483" rIns="81483" bIns="81483" numCol="1" spcCol="1270" anchor="ctr" anchorCtr="0">
            <a:noAutofit/>
          </a:bodyPr>
          <a:lstStyle/>
          <a:p>
            <a:pPr marL="0" marR="0" lvl="0" indent="0" algn="l" defTabSz="977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VOLT (v)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4851076-B673-1D26-2D81-2A19FF547EE0}"/>
              </a:ext>
            </a:extLst>
          </p:cNvPr>
          <p:cNvSpPr/>
          <p:nvPr/>
        </p:nvSpPr>
        <p:spPr>
          <a:xfrm>
            <a:off x="793660" y="3338815"/>
            <a:ext cx="10143668" cy="7699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 descr="Clapper board">
            <a:extLst>
              <a:ext uri="{FF2B5EF4-FFF2-40B4-BE49-F238E27FC236}">
                <a16:creationId xmlns:a16="http://schemas.microsoft.com/office/drawing/2014/main" id="{2A505FC7-AC16-8F16-CC33-DD34197211E3}"/>
              </a:ext>
            </a:extLst>
          </p:cNvPr>
          <p:cNvSpPr/>
          <p:nvPr/>
        </p:nvSpPr>
        <p:spPr>
          <a:xfrm>
            <a:off x="1026559" y="3512046"/>
            <a:ext cx="423453" cy="42345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901E78-1D0E-B241-D324-011E861E21B1}"/>
              </a:ext>
            </a:extLst>
          </p:cNvPr>
          <p:cNvSpPr/>
          <p:nvPr/>
        </p:nvSpPr>
        <p:spPr>
          <a:xfrm>
            <a:off x="1682913" y="3338815"/>
            <a:ext cx="9254414" cy="769916"/>
          </a:xfrm>
          <a:custGeom>
            <a:avLst/>
            <a:gdLst>
              <a:gd name="connsiteX0" fmla="*/ 0 w 9254414"/>
              <a:gd name="connsiteY0" fmla="*/ 0 h 769916"/>
              <a:gd name="connsiteX1" fmla="*/ 9254414 w 9254414"/>
              <a:gd name="connsiteY1" fmla="*/ 0 h 769916"/>
              <a:gd name="connsiteX2" fmla="*/ 9254414 w 9254414"/>
              <a:gd name="connsiteY2" fmla="*/ 769916 h 769916"/>
              <a:gd name="connsiteX3" fmla="*/ 0 w 9254414"/>
              <a:gd name="connsiteY3" fmla="*/ 769916 h 769916"/>
              <a:gd name="connsiteX4" fmla="*/ 0 w 9254414"/>
              <a:gd name="connsiteY4" fmla="*/ 0 h 76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4414" h="769916">
                <a:moveTo>
                  <a:pt x="0" y="0"/>
                </a:moveTo>
                <a:lnTo>
                  <a:pt x="9254414" y="0"/>
                </a:lnTo>
                <a:lnTo>
                  <a:pt x="9254414" y="769916"/>
                </a:lnTo>
                <a:lnTo>
                  <a:pt x="0" y="7699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1483" tIns="81483" rIns="81483" bIns="81483" numCol="1" spcCol="1270" anchor="ctr" anchorCtr="0">
            <a:noAutofit/>
          </a:bodyPr>
          <a:lstStyle/>
          <a:p>
            <a:pPr marL="0" marR="0" lvl="0" indent="0" algn="l" defTabSz="977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APM (A)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5FB6C-0F4D-96B7-90BB-D6DDDAA2E3F6}"/>
              </a:ext>
            </a:extLst>
          </p:cNvPr>
          <p:cNvSpPr/>
          <p:nvPr/>
        </p:nvSpPr>
        <p:spPr>
          <a:xfrm>
            <a:off x="793660" y="4301210"/>
            <a:ext cx="10143668" cy="7699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 descr="Electrician">
            <a:extLst>
              <a:ext uri="{FF2B5EF4-FFF2-40B4-BE49-F238E27FC236}">
                <a16:creationId xmlns:a16="http://schemas.microsoft.com/office/drawing/2014/main" id="{BEFED309-E6E5-EACD-47E9-84641F2937F0}"/>
              </a:ext>
            </a:extLst>
          </p:cNvPr>
          <p:cNvSpPr/>
          <p:nvPr/>
        </p:nvSpPr>
        <p:spPr>
          <a:xfrm>
            <a:off x="1026559" y="4474441"/>
            <a:ext cx="423453" cy="42345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49DEA47-8C87-D74F-778F-B55E3B1F687B}"/>
              </a:ext>
            </a:extLst>
          </p:cNvPr>
          <p:cNvSpPr/>
          <p:nvPr/>
        </p:nvSpPr>
        <p:spPr>
          <a:xfrm>
            <a:off x="1682913" y="4301210"/>
            <a:ext cx="9254414" cy="769916"/>
          </a:xfrm>
          <a:custGeom>
            <a:avLst/>
            <a:gdLst>
              <a:gd name="connsiteX0" fmla="*/ 0 w 9254414"/>
              <a:gd name="connsiteY0" fmla="*/ 0 h 769916"/>
              <a:gd name="connsiteX1" fmla="*/ 9254414 w 9254414"/>
              <a:gd name="connsiteY1" fmla="*/ 0 h 769916"/>
              <a:gd name="connsiteX2" fmla="*/ 9254414 w 9254414"/>
              <a:gd name="connsiteY2" fmla="*/ 769916 h 769916"/>
              <a:gd name="connsiteX3" fmla="*/ 0 w 9254414"/>
              <a:gd name="connsiteY3" fmla="*/ 769916 h 769916"/>
              <a:gd name="connsiteX4" fmla="*/ 0 w 9254414"/>
              <a:gd name="connsiteY4" fmla="*/ 0 h 76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4414" h="769916">
                <a:moveTo>
                  <a:pt x="0" y="0"/>
                </a:moveTo>
                <a:lnTo>
                  <a:pt x="9254414" y="0"/>
                </a:lnTo>
                <a:lnTo>
                  <a:pt x="9254414" y="769916"/>
                </a:lnTo>
                <a:lnTo>
                  <a:pt x="0" y="7699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1483" tIns="81483" rIns="81483" bIns="81483" numCol="1" spcCol="1270" anchor="ctr" anchorCtr="0">
            <a:noAutofit/>
          </a:bodyPr>
          <a:lstStyle/>
          <a:p>
            <a:pPr marL="0" marR="0" lvl="0" indent="0" algn="l" defTabSz="977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WATT (W)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D8F2A08-CBE1-6F41-10DA-BDF3068A4FBF}"/>
              </a:ext>
            </a:extLst>
          </p:cNvPr>
          <p:cNvSpPr/>
          <p:nvPr/>
        </p:nvSpPr>
        <p:spPr>
          <a:xfrm>
            <a:off x="793660" y="5263605"/>
            <a:ext cx="10143668" cy="7699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 descr="Add">
            <a:extLst>
              <a:ext uri="{FF2B5EF4-FFF2-40B4-BE49-F238E27FC236}">
                <a16:creationId xmlns:a16="http://schemas.microsoft.com/office/drawing/2014/main" id="{95940E4F-1B71-C55C-BF16-A3425DBC897B}"/>
              </a:ext>
            </a:extLst>
          </p:cNvPr>
          <p:cNvSpPr/>
          <p:nvPr/>
        </p:nvSpPr>
        <p:spPr>
          <a:xfrm>
            <a:off x="1026559" y="5436836"/>
            <a:ext cx="423453" cy="42345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93D7162-471B-45C5-5647-1C485B108DF3}"/>
              </a:ext>
            </a:extLst>
          </p:cNvPr>
          <p:cNvSpPr/>
          <p:nvPr/>
        </p:nvSpPr>
        <p:spPr>
          <a:xfrm>
            <a:off x="1682913" y="5263605"/>
            <a:ext cx="9254414" cy="769916"/>
          </a:xfrm>
          <a:custGeom>
            <a:avLst/>
            <a:gdLst>
              <a:gd name="connsiteX0" fmla="*/ 0 w 9254414"/>
              <a:gd name="connsiteY0" fmla="*/ 0 h 769916"/>
              <a:gd name="connsiteX1" fmla="*/ 9254414 w 9254414"/>
              <a:gd name="connsiteY1" fmla="*/ 0 h 769916"/>
              <a:gd name="connsiteX2" fmla="*/ 9254414 w 9254414"/>
              <a:gd name="connsiteY2" fmla="*/ 769916 h 769916"/>
              <a:gd name="connsiteX3" fmla="*/ 0 w 9254414"/>
              <a:gd name="connsiteY3" fmla="*/ 769916 h 769916"/>
              <a:gd name="connsiteX4" fmla="*/ 0 w 9254414"/>
              <a:gd name="connsiteY4" fmla="*/ 0 h 76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4414" h="769916">
                <a:moveTo>
                  <a:pt x="0" y="0"/>
                </a:moveTo>
                <a:lnTo>
                  <a:pt x="9254414" y="0"/>
                </a:lnTo>
                <a:lnTo>
                  <a:pt x="9254414" y="769916"/>
                </a:lnTo>
                <a:lnTo>
                  <a:pt x="0" y="7699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1483" tIns="81483" rIns="81483" bIns="81483" numCol="1" spcCol="1270" anchor="ctr" anchorCtr="0">
            <a:noAutofit/>
          </a:bodyPr>
          <a:lstStyle/>
          <a:p>
            <a:pPr marL="0" marR="0" lvl="0" indent="0" algn="l" defTabSz="977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OHM (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Ω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C8346-379A-39F7-E38F-C09BBE692C11}"/>
              </a:ext>
            </a:extLst>
          </p:cNvPr>
          <p:cNvSpPr/>
          <p:nvPr/>
        </p:nvSpPr>
        <p:spPr>
          <a:xfrm>
            <a:off x="3162300" y="2443964"/>
            <a:ext cx="7658100" cy="60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Measuring the electric potential difference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26501D-6A55-8261-B93D-CE7525309754}"/>
              </a:ext>
            </a:extLst>
          </p:cNvPr>
          <p:cNvSpPr/>
          <p:nvPr/>
        </p:nvSpPr>
        <p:spPr>
          <a:xfrm>
            <a:off x="3206497" y="4376012"/>
            <a:ext cx="7613901" cy="60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Measuring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electrical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7F9DEB-274E-64AF-C13C-23FD9709AABF}"/>
              </a:ext>
            </a:extLst>
          </p:cNvPr>
          <p:cNvSpPr/>
          <p:nvPr/>
        </p:nvSpPr>
        <p:spPr>
          <a:xfrm>
            <a:off x="3206497" y="3409988"/>
            <a:ext cx="7613901" cy="60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Measuring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intensity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electric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current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D7982-8EAF-32BE-67CB-00224EB82CDC}"/>
              </a:ext>
            </a:extLst>
          </p:cNvPr>
          <p:cNvSpPr/>
          <p:nvPr/>
        </p:nvSpPr>
        <p:spPr>
          <a:xfrm>
            <a:off x="3206497" y="5373862"/>
            <a:ext cx="7613901" cy="60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Measurement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electrical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srgbClr val="156082">
                      <a:lumMod val="5000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resistance</a:t>
            </a:r>
          </a:p>
        </p:txBody>
      </p:sp>
    </p:spTree>
    <p:extLst>
      <p:ext uri="{BB962C8B-B14F-4D97-AF65-F5344CB8AC3E}">
        <p14:creationId xmlns:p14="http://schemas.microsoft.com/office/powerpoint/2010/main" val="39622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4" grpId="0" animBg="1"/>
      <p:bldP spid="7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E7DB-CA6D-2F8C-85B3-9B629A19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ATOM</a:t>
            </a:r>
            <a:endParaRPr lang="en-US" sz="9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1F7C1-2AB6-927E-50DA-103262BE9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0" y="1825625"/>
            <a:ext cx="3225800" cy="4351338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5E3F5E-97F8-DAEA-BB60-B61C03A6EE4A}"/>
              </a:ext>
            </a:extLst>
          </p:cNvPr>
          <p:cNvGrpSpPr/>
          <p:nvPr/>
        </p:nvGrpSpPr>
        <p:grpSpPr>
          <a:xfrm>
            <a:off x="379730" y="2352308"/>
            <a:ext cx="2260600" cy="2717800"/>
            <a:chOff x="1346200" y="2642394"/>
            <a:chExt cx="2260600" cy="27178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A30B4C3-4119-88C1-8204-5D6241F386BB}"/>
                </a:ext>
              </a:extLst>
            </p:cNvPr>
            <p:cNvSpPr/>
            <p:nvPr/>
          </p:nvSpPr>
          <p:spPr>
            <a:xfrm>
              <a:off x="1346200" y="2642394"/>
              <a:ext cx="2260600" cy="2717800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89C61AF-FDD1-8DFD-DE45-CEE2493D8043}"/>
                </a:ext>
              </a:extLst>
            </p:cNvPr>
            <p:cNvSpPr/>
            <p:nvPr/>
          </p:nvSpPr>
          <p:spPr>
            <a:xfrm>
              <a:off x="1812925" y="3290888"/>
              <a:ext cx="1273175" cy="1420812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078F03-8C05-1988-C9DB-677BD7E12BEB}"/>
                </a:ext>
              </a:extLst>
            </p:cNvPr>
            <p:cNvSpPr/>
            <p:nvPr/>
          </p:nvSpPr>
          <p:spPr>
            <a:xfrm>
              <a:off x="1574800" y="2909888"/>
              <a:ext cx="1803400" cy="2182812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E605BA-7128-7C68-A8C7-3A9F4EECDD2E}"/>
                </a:ext>
              </a:extLst>
            </p:cNvPr>
            <p:cNvSpPr/>
            <p:nvPr/>
          </p:nvSpPr>
          <p:spPr>
            <a:xfrm>
              <a:off x="2101850" y="3569494"/>
              <a:ext cx="762000" cy="863600"/>
            </a:xfrm>
            <a:prstGeom prst="ellips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48DEFC-A40A-EC3E-2301-82ECABF35F65}"/>
                </a:ext>
              </a:extLst>
            </p:cNvPr>
            <p:cNvSpPr/>
            <p:nvPr/>
          </p:nvSpPr>
          <p:spPr>
            <a:xfrm>
              <a:off x="2355850" y="3810000"/>
              <a:ext cx="260350" cy="34210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62876E-EA5C-817A-FC59-3436E4D0F6E4}"/>
                </a:ext>
              </a:extLst>
            </p:cNvPr>
            <p:cNvSpPr/>
            <p:nvPr/>
          </p:nvSpPr>
          <p:spPr>
            <a:xfrm>
              <a:off x="2501900" y="4019947"/>
              <a:ext cx="260350" cy="34210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=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ACAE7401-A3AA-26AE-6153-84AEE14A1E2D}"/>
              </a:ext>
            </a:extLst>
          </p:cNvPr>
          <p:cNvSpPr/>
          <p:nvPr/>
        </p:nvSpPr>
        <p:spPr>
          <a:xfrm>
            <a:off x="1473200" y="2877741"/>
            <a:ext cx="260350" cy="3421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4B6C3D-1BF9-6092-F736-C132B33BD6B9}"/>
              </a:ext>
            </a:extLst>
          </p:cNvPr>
          <p:cNvSpPr/>
          <p:nvPr/>
        </p:nvSpPr>
        <p:spPr>
          <a:xfrm>
            <a:off x="1555242" y="4578436"/>
            <a:ext cx="291783" cy="3462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</a:t>
            </a:r>
          </a:p>
        </p:txBody>
      </p:sp>
      <p:pic>
        <p:nvPicPr>
          <p:cNvPr id="15" name="Picture 14" descr="A computer monitor with a blue screen&#10;&#10;Description automatically generated">
            <a:extLst>
              <a:ext uri="{FF2B5EF4-FFF2-40B4-BE49-F238E27FC236}">
                <a16:creationId xmlns:a16="http://schemas.microsoft.com/office/drawing/2014/main" id="{4631A127-BB3C-BE40-619E-F67CDCDBE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4375" r="4651"/>
          <a:stretch/>
        </p:blipFill>
        <p:spPr>
          <a:xfrm>
            <a:off x="6898640" y="1540493"/>
            <a:ext cx="5267325" cy="49827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2C5114-ADFE-DA94-A831-E066353A0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332" y="2058194"/>
            <a:ext cx="4279789" cy="32448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247F7F-B622-1006-642A-B2ADEAA4E0CA}"/>
              </a:ext>
            </a:extLst>
          </p:cNvPr>
          <p:cNvSpPr txBox="1"/>
          <p:nvPr/>
        </p:nvSpPr>
        <p:spPr>
          <a:xfrm>
            <a:off x="7807960" y="2783632"/>
            <a:ext cx="35458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fourth Qur’an BC</a:t>
            </a:r>
          </a:p>
        </p:txBody>
      </p:sp>
      <p:pic>
        <p:nvPicPr>
          <p:cNvPr id="18" name="Picture 17" descr="A statue of a person&#10;&#10;Description automatically generated">
            <a:extLst>
              <a:ext uri="{FF2B5EF4-FFF2-40B4-BE49-F238E27FC236}">
                <a16:creationId xmlns:a16="http://schemas.microsoft.com/office/drawing/2014/main" id="{D8952449-07D0-38E5-E672-13E543BC7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36" y="1923257"/>
            <a:ext cx="4517389" cy="3532663"/>
          </a:xfrm>
          <a:prstGeom prst="rect">
            <a:avLst/>
          </a:prstGeom>
        </p:spPr>
      </p:pic>
      <p:pic>
        <p:nvPicPr>
          <p:cNvPr id="21" name="Picture 20" descr="A loaf of bread cut in half&#10;&#10;Description automatically generated">
            <a:extLst>
              <a:ext uri="{FF2B5EF4-FFF2-40B4-BE49-F238E27FC236}">
                <a16:creationId xmlns:a16="http://schemas.microsoft.com/office/drawing/2014/main" id="{548BF583-F9E3-0A04-7919-E6593A398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" t="6116" r="7378"/>
          <a:stretch/>
        </p:blipFill>
        <p:spPr>
          <a:xfrm>
            <a:off x="7467281" y="2118189"/>
            <a:ext cx="4130041" cy="326130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9B94772-E67E-2551-E01B-DF47D3C5A613}"/>
              </a:ext>
            </a:extLst>
          </p:cNvPr>
          <p:cNvSpPr/>
          <p:nvPr/>
        </p:nvSpPr>
        <p:spPr>
          <a:xfrm>
            <a:off x="7660956" y="1923257"/>
            <a:ext cx="3545838" cy="33942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ATOM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5C18463-636D-C381-5BA8-6D969CE20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35" y="1902230"/>
            <a:ext cx="4517389" cy="2717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3D97037-D0B8-1B83-7212-7AED5DCA92E5}"/>
              </a:ext>
            </a:extLst>
          </p:cNvPr>
          <p:cNvSpPr/>
          <p:nvPr/>
        </p:nvSpPr>
        <p:spPr>
          <a:xfrm>
            <a:off x="7513949" y="4592920"/>
            <a:ext cx="3958799" cy="8450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John Dalton</a:t>
            </a:r>
            <a:b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ar-EG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1808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6" name="Picture 35" descr="A blue and yellow atom&#10;&#10;Description automatically generated">
            <a:extLst>
              <a:ext uri="{FF2B5EF4-FFF2-40B4-BE49-F238E27FC236}">
                <a16:creationId xmlns:a16="http://schemas.microsoft.com/office/drawing/2014/main" id="{A0D1C721-5A88-1574-7671-C3E7F2E525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879" y="1900272"/>
            <a:ext cx="1642744" cy="164275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4083B5E-C7B3-9E52-D4E2-A7C4E98B3E95}"/>
              </a:ext>
            </a:extLst>
          </p:cNvPr>
          <p:cNvSpPr/>
          <p:nvPr/>
        </p:nvSpPr>
        <p:spPr>
          <a:xfrm>
            <a:off x="1541664" y="2200938"/>
            <a:ext cx="254116" cy="318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</a:t>
            </a:r>
          </a:p>
        </p:txBody>
      </p:sp>
      <p:pic>
        <p:nvPicPr>
          <p:cNvPr id="37" name="Picture 36" descr="A blue and yellow atom&#10;&#10;Description automatically generated">
            <a:extLst>
              <a:ext uri="{FF2B5EF4-FFF2-40B4-BE49-F238E27FC236}">
                <a16:creationId xmlns:a16="http://schemas.microsoft.com/office/drawing/2014/main" id="{FF2DB540-AACE-AEB3-333C-FDFDA1F730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283" y="1930316"/>
            <a:ext cx="1642744" cy="1642754"/>
          </a:xfrm>
          <a:prstGeom prst="rect">
            <a:avLst/>
          </a:prstGeom>
        </p:spPr>
      </p:pic>
      <p:pic>
        <p:nvPicPr>
          <p:cNvPr id="38" name="Picture 37" descr="A blue and yellow atom&#10;&#10;Description automatically generated">
            <a:extLst>
              <a:ext uri="{FF2B5EF4-FFF2-40B4-BE49-F238E27FC236}">
                <a16:creationId xmlns:a16="http://schemas.microsoft.com/office/drawing/2014/main" id="{7FE48510-B303-0C26-3FFF-E1716C7C5A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282" y="1937407"/>
            <a:ext cx="1642744" cy="1642754"/>
          </a:xfrm>
          <a:prstGeom prst="rect">
            <a:avLst/>
          </a:prstGeom>
        </p:spPr>
      </p:pic>
      <p:pic>
        <p:nvPicPr>
          <p:cNvPr id="39" name="Picture 38" descr="A blue and yellow atom&#10;&#10;Description automatically generated">
            <a:extLst>
              <a:ext uri="{FF2B5EF4-FFF2-40B4-BE49-F238E27FC236}">
                <a16:creationId xmlns:a16="http://schemas.microsoft.com/office/drawing/2014/main" id="{8BBE1946-26B5-B3BF-A9E4-D41D29E45B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39" y="3689588"/>
            <a:ext cx="1642744" cy="1642754"/>
          </a:xfrm>
          <a:prstGeom prst="rect">
            <a:avLst/>
          </a:prstGeom>
        </p:spPr>
      </p:pic>
      <p:pic>
        <p:nvPicPr>
          <p:cNvPr id="40" name="Picture 39" descr="A blue and yellow atom&#10;&#10;Description automatically generated">
            <a:extLst>
              <a:ext uri="{FF2B5EF4-FFF2-40B4-BE49-F238E27FC236}">
                <a16:creationId xmlns:a16="http://schemas.microsoft.com/office/drawing/2014/main" id="{AE6A3FDF-2254-D045-26BF-E1C8989C9E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952" y="3653200"/>
            <a:ext cx="1642744" cy="1642754"/>
          </a:xfrm>
          <a:prstGeom prst="rect">
            <a:avLst/>
          </a:prstGeom>
        </p:spPr>
      </p:pic>
      <p:pic>
        <p:nvPicPr>
          <p:cNvPr id="41" name="Picture 40" descr="A blue and yellow atom&#10;&#10;Description automatically generated">
            <a:extLst>
              <a:ext uri="{FF2B5EF4-FFF2-40B4-BE49-F238E27FC236}">
                <a16:creationId xmlns:a16="http://schemas.microsoft.com/office/drawing/2014/main" id="{AF63B306-3AD7-ADA1-AE47-683B05F9E9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74" y="3642719"/>
            <a:ext cx="1642744" cy="1642754"/>
          </a:xfrm>
          <a:prstGeom prst="rect">
            <a:avLst/>
          </a:prstGeom>
        </p:spPr>
      </p:pic>
      <p:pic>
        <p:nvPicPr>
          <p:cNvPr id="44" name="Picture 43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C0C66179-2E05-43B8-BDA6-DD22279E39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69" y="1908423"/>
            <a:ext cx="2429697" cy="27177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269AC70-4162-C125-C50D-C37F9017F822}"/>
              </a:ext>
            </a:extLst>
          </p:cNvPr>
          <p:cNvSpPr/>
          <p:nvPr/>
        </p:nvSpPr>
        <p:spPr>
          <a:xfrm>
            <a:off x="7482515" y="4469649"/>
            <a:ext cx="3958799" cy="8450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J. J. Thomson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ar-E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1904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9A3FA39-1073-DA8C-840C-A88FDB7C24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1849" y="1908422"/>
            <a:ext cx="4620421" cy="3562332"/>
          </a:xfrm>
          <a:prstGeom prst="rect">
            <a:avLst/>
          </a:prstGeom>
        </p:spPr>
      </p:pic>
      <p:pic>
        <p:nvPicPr>
          <p:cNvPr id="58" name="Picture 57" descr="A person with a mustache wearing a suit and tie&#10;&#10;Description automatically generated">
            <a:extLst>
              <a:ext uri="{FF2B5EF4-FFF2-40B4-BE49-F238E27FC236}">
                <a16:creationId xmlns:a16="http://schemas.microsoft.com/office/drawing/2014/main" id="{2B0B7FA6-E355-B969-7916-D9F4AD8FC1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293" y="2037675"/>
            <a:ext cx="2478329" cy="332147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EF8DFFE-B861-85B6-B667-850504C9CD8F}"/>
              </a:ext>
            </a:extLst>
          </p:cNvPr>
          <p:cNvSpPr/>
          <p:nvPr/>
        </p:nvSpPr>
        <p:spPr>
          <a:xfrm>
            <a:off x="7307414" y="2200938"/>
            <a:ext cx="1761797" cy="29304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Ernest Rutherford</a:t>
            </a:r>
            <a:b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ar-EG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1911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0" name="Picture 59" descr="A diagram of a circle with a cube and a square with red dots&#10;&#10;Description automatically generated">
            <a:extLst>
              <a:ext uri="{FF2B5EF4-FFF2-40B4-BE49-F238E27FC236}">
                <a16:creationId xmlns:a16="http://schemas.microsoft.com/office/drawing/2014/main" id="{302A7274-EEFB-3D78-0B8C-7D459E9A6D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51" y="1824383"/>
            <a:ext cx="4645905" cy="363146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B0EE26F-0443-49CF-8B72-4274BB4E4A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8565" y="1840246"/>
            <a:ext cx="4656887" cy="3630507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1D02E65-4E14-3CCF-ABEB-EC0E48913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5257" y="2226551"/>
            <a:ext cx="3200729" cy="3200729"/>
          </a:xfrm>
          <a:prstGeom prst="rect">
            <a:avLst/>
          </a:prstGeom>
        </p:spPr>
      </p:pic>
      <p:pic>
        <p:nvPicPr>
          <p:cNvPr id="66" name="Picture 65" descr="A person in a suit and tie&#10;&#10;Description automatically generated">
            <a:extLst>
              <a:ext uri="{FF2B5EF4-FFF2-40B4-BE49-F238E27FC236}">
                <a16:creationId xmlns:a16="http://schemas.microsoft.com/office/drawing/2014/main" id="{DDA0B920-B91B-9E15-9D5E-3D9128171D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25" y="1887321"/>
            <a:ext cx="2541101" cy="3576364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64E9CA4F-AAEE-0AA4-25C5-01B8C21BECEB}"/>
              </a:ext>
            </a:extLst>
          </p:cNvPr>
          <p:cNvGrpSpPr/>
          <p:nvPr/>
        </p:nvGrpSpPr>
        <p:grpSpPr>
          <a:xfrm>
            <a:off x="7453944" y="2341775"/>
            <a:ext cx="1536331" cy="2705920"/>
            <a:chOff x="4221385" y="1715694"/>
            <a:chExt cx="1536331" cy="270592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4FFD59E-9B9F-B771-95D2-FBC0D965F34E}"/>
                </a:ext>
              </a:extLst>
            </p:cNvPr>
            <p:cNvSpPr/>
            <p:nvPr/>
          </p:nvSpPr>
          <p:spPr>
            <a:xfrm>
              <a:off x="4221385" y="1715694"/>
              <a:ext cx="1536331" cy="270592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Niels Bohr</a:t>
              </a:r>
              <a:endParaRPr kumimoji="0" lang="ar-EG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EG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rPr>
                <a:t>1913</a:t>
              </a:r>
              <a:endPara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68" name="Picture 67" descr="A blue and red flag&#10;&#10;Description automatically generated">
              <a:extLst>
                <a:ext uri="{FF2B5EF4-FFF2-40B4-BE49-F238E27FC236}">
                  <a16:creationId xmlns:a16="http://schemas.microsoft.com/office/drawing/2014/main" id="{40A78826-5BFA-C351-BD83-B12D6364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43" b="90743" l="8778" r="90444">
                          <a14:foregroundMark x1="38111" y1="21829" x2="20000" y2="31314"/>
                          <a14:foregroundMark x1="45444" y1="19543" x2="34778" y2="25257"/>
                          <a14:foregroundMark x1="34778" y1="25257" x2="40444" y2="15657"/>
                          <a14:foregroundMark x1="40444" y1="15657" x2="32222" y2="14400"/>
                          <a14:foregroundMark x1="32222" y1="14400" x2="20444" y2="21029"/>
                          <a14:foregroundMark x1="20444" y1="21029" x2="18667" y2="22857"/>
                          <a14:foregroundMark x1="34444" y1="21371" x2="27444" y2="21829"/>
                          <a14:foregroundMark x1="27444" y1="21829" x2="18444" y2="28457"/>
                          <a14:foregroundMark x1="18444" y1="28457" x2="13889" y2="36914"/>
                          <a14:foregroundMark x1="13667" y1="36914" x2="8778" y2="49600"/>
                          <a14:foregroundMark x1="52000" y1="12686" x2="41556" y2="18057"/>
                          <a14:foregroundMark x1="54333" y1="23771" x2="38556" y2="22629"/>
                          <a14:foregroundMark x1="49333" y1="41600" x2="26000" y2="33143"/>
                          <a14:foregroundMark x1="34222" y1="31314" x2="41889" y2="35086"/>
                          <a14:foregroundMark x1="41889" y1="35086" x2="49778" y2="44229"/>
                          <a14:foregroundMark x1="49778" y1="44229" x2="42889" y2="46171"/>
                          <a14:foregroundMark x1="39889" y1="32229" x2="48222" y2="34971"/>
                          <a14:foregroundMark x1="48222" y1="34971" x2="18111" y2="42971"/>
                          <a14:foregroundMark x1="18111" y1="42971" x2="34667" y2="44571"/>
                          <a14:foregroundMark x1="34667" y1="44571" x2="27667" y2="38171"/>
                          <a14:foregroundMark x1="27667" y1="38171" x2="23889" y2="17829"/>
                          <a14:foregroundMark x1="23889" y1="17829" x2="24889" y2="19086"/>
                          <a14:foregroundMark x1="19111" y1="34171" x2="27222" y2="37600"/>
                          <a14:foregroundMark x1="27222" y1="37600" x2="18667" y2="45371"/>
                          <a14:foregroundMark x1="52000" y1="44457" x2="52000" y2="44457"/>
                          <a14:foregroundMark x1="51333" y1="43086" x2="51333" y2="43086"/>
                          <a14:foregroundMark x1="51111" y1="42857" x2="51111" y2="42857"/>
                          <a14:foregroundMark x1="51111" y1="42857" x2="51111" y2="42857"/>
                          <a14:foregroundMark x1="51111" y1="40914" x2="51111" y2="40914"/>
                          <a14:foregroundMark x1="50667" y1="42400" x2="50667" y2="42400"/>
                          <a14:foregroundMark x1="46778" y1="39086" x2="53444" y2="45371"/>
                          <a14:foregroundMark x1="53444" y1="45371" x2="53444" y2="45371"/>
                          <a14:foregroundMark x1="46778" y1="32914" x2="55000" y2="34629"/>
                          <a14:foregroundMark x1="58889" y1="91771" x2="47778" y2="90400"/>
                          <a14:foregroundMark x1="47778" y1="90400" x2="45667" y2="90857"/>
                          <a14:foregroundMark x1="90444" y1="48229" x2="90444" y2="48229"/>
                          <a14:foregroundMark x1="18889" y1="24457" x2="18889" y2="24457"/>
                          <a14:foregroundMark x1="45000" y1="44229" x2="45000" y2="44229"/>
                          <a14:foregroundMark x1="49778" y1="47086" x2="49778" y2="47086"/>
                          <a14:foregroundMark x1="42889" y1="42400" x2="42889" y2="42400"/>
                          <a14:foregroundMark x1="42889" y1="42400" x2="42889" y2="42400"/>
                          <a14:foregroundMark x1="40444" y1="42057" x2="40444" y2="42057"/>
                          <a14:foregroundMark x1="40444" y1="42057" x2="40444" y2="42057"/>
                          <a14:foregroundMark x1="27778" y1="46629" x2="27778" y2="466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2" t="4321" r="6319" b="5234"/>
            <a:stretch/>
          </p:blipFill>
          <p:spPr>
            <a:xfrm>
              <a:off x="4751872" y="3636175"/>
              <a:ext cx="475355" cy="740211"/>
            </a:xfrm>
            <a:prstGeom prst="rect">
              <a:avLst/>
            </a:prstGeom>
          </p:spPr>
        </p:pic>
      </p:grpSp>
      <p:pic>
        <p:nvPicPr>
          <p:cNvPr id="87" name="Picture 86" descr="A diagram of a atom&#10;&#10;Description automatically generated">
            <a:extLst>
              <a:ext uri="{FF2B5EF4-FFF2-40B4-BE49-F238E27FC236}">
                <a16:creationId xmlns:a16="http://schemas.microsoft.com/office/drawing/2014/main" id="{BBC2B0FF-91F1-EC41-B10F-DD24F6B17D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61" y="2047636"/>
            <a:ext cx="4650049" cy="342311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A48CD1B-3004-290C-D3F5-9206D4E163C5}"/>
              </a:ext>
            </a:extLst>
          </p:cNvPr>
          <p:cNvSpPr/>
          <p:nvPr/>
        </p:nvSpPr>
        <p:spPr>
          <a:xfrm>
            <a:off x="7267539" y="2292063"/>
            <a:ext cx="1803401" cy="29476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Erwin Schrödinger</a:t>
            </a:r>
            <a:endParaRPr kumimoji="0" lang="ar-E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1920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" name="Picture 102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3D706023-9A80-E3A4-CFB2-24F03FAF85B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25" y="1868844"/>
            <a:ext cx="2675383" cy="3631244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AAB3506-5915-CEF4-0E86-9823E15CCBBD}"/>
              </a:ext>
            </a:extLst>
          </p:cNvPr>
          <p:cNvSpPr/>
          <p:nvPr/>
        </p:nvSpPr>
        <p:spPr>
          <a:xfrm>
            <a:off x="2325161" y="5831039"/>
            <a:ext cx="3958799" cy="845078"/>
          </a:xfrm>
          <a:prstGeom prst="rect">
            <a:avLst/>
          </a:prstGeom>
          <a:blipFill>
            <a:blip r:embed="rId23"/>
            <a:tile tx="0" ty="0" sx="100000" sy="100000" flip="none" algn="tl"/>
          </a:blip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Quantum mechanics model</a:t>
            </a:r>
            <a:endParaRPr kumimoji="0" lang="ar-EG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8" name="Picture 107" descr="A diagram of a atom&#10;&#10;Description automatically generated">
            <a:extLst>
              <a:ext uri="{FF2B5EF4-FFF2-40B4-BE49-F238E27FC236}">
                <a16:creationId xmlns:a16="http://schemas.microsoft.com/office/drawing/2014/main" id="{78DA2503-B743-A6B2-9DA0-C404B7BE00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566" y="1780141"/>
            <a:ext cx="4669930" cy="3719947"/>
          </a:xfrm>
          <a:prstGeom prst="rect">
            <a:avLst/>
          </a:prstGeom>
        </p:spPr>
      </p:pic>
      <p:pic>
        <p:nvPicPr>
          <p:cNvPr id="109" name="بببب">
            <a:hlinkClick r:id="" action="ppaction://media"/>
            <a:extLst>
              <a:ext uri="{FF2B5EF4-FFF2-40B4-BE49-F238E27FC236}">
                <a16:creationId xmlns:a16="http://schemas.microsoft.com/office/drawing/2014/main" id="{6E38FCDF-2247-25D8-3B31-30225FE98A2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986" end="14211"/>
                </p14:media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798903" y="2451619"/>
            <a:ext cx="3880643" cy="28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8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1342 L 0.02344 0.01528 L 0.04219 0.05093 L 0.04349 0.12662 L 0.02214 0.17778 L -0.00534 0.20232 L -0.03529 0.18889 L -0.05781 0.13774 L -0.05898 0.07107 L -0.05026 0.0375 L -0.03776 0.0088 L -0.01536 -0.00463 L -0.00534 -0.01134 " pathEditMode="relative" ptsTypes="AAAAAAAAAAAAA">
                                      <p:cBhvr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03 0.00024 L -0.03073 0.00487 L -0.06458 -0.0331 L -0.08945 -0.12407 L -0.08203 -0.2331 L -0.04948 -0.29513 L -0.02083 -0.30625 L 0.00925 -0.30416 L 0.03295 -0.26851 L 0.04922 -0.21967 L 0.05925 -0.17754 L 0.05547 -0.09074 L 0.03789 -0.03518 L 0.02175 -0.01088 L 0.00925 0.00255 " pathEditMode="relative" ptsTypes="AAAAAAAAAAAAAAA">
                                      <p:cBhvr>
                                        <p:cTn id="10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00833 L -0.03685 0.00718 L -0.06315 0.03148 L -0.09193 0.10486 L -0.1056 0.17593 L -0.10065 0.26921 L -0.0819 0.32708 L -0.05195 0.37824 L -0.0181 0.40046 L 0.02565 0.37824 L 0.0694 0.30695 L 0.0819 0.22269 L 0.07435 0.1294 L 0.05312 0.05371 L 0.02565 0.01829 L 0.00807 -0.00185 " pathEditMode="relative" ptsTypes="AAAAAAAAAAAAAAAA">
                                      <p:cBhvr>
                                        <p:cTn id="1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8" fill="hold" display="0">
                  <p:stCondLst>
                    <p:cond delay="indefinite"/>
                  </p:stCondLst>
                </p:cTn>
                <p:tgtEl>
                  <p:spTgt spid="109"/>
                </p:tgtEl>
              </p:cMediaNode>
            </p:video>
          </p:childTnLst>
        </p:cTn>
      </p:par>
    </p:tnLst>
    <p:bldLst>
      <p:bldP spid="10" grpId="0" animBg="1"/>
      <p:bldP spid="13" grpId="0" animBg="1"/>
      <p:bldP spid="24" grpId="0"/>
      <p:bldP spid="29" grpId="0" animBg="1"/>
      <p:bldP spid="32" grpId="0" animBg="1"/>
      <p:bldP spid="12" grpId="0" animBg="1"/>
      <p:bldP spid="45" grpId="0" animBg="1"/>
      <p:bldP spid="46" grpId="0" animBg="1"/>
      <p:bldP spid="69" grpId="0" animBg="1"/>
      <p:bldP spid="10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8AFF3-F969-5BDA-7DCC-D3C2E23C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Electron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red and blue circles&#10;&#10;Description automatically generated">
            <a:extLst>
              <a:ext uri="{FF2B5EF4-FFF2-40B4-BE49-F238E27FC236}">
                <a16:creationId xmlns:a16="http://schemas.microsoft.com/office/drawing/2014/main" id="{3EB1822A-9E74-AD64-CC62-DD35622DC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3" y="1997127"/>
            <a:ext cx="2440915" cy="2410404"/>
          </a:xfrm>
          <a:prstGeom prst="rect">
            <a:avLst/>
          </a:prstGeom>
        </p:spPr>
      </p:pic>
      <p:pic>
        <p:nvPicPr>
          <p:cNvPr id="11" name="Picture 10" descr="Diagram of a diagram of a atom&#10;&#10;Description automatically generated">
            <a:extLst>
              <a:ext uri="{FF2B5EF4-FFF2-40B4-BE49-F238E27FC236}">
                <a16:creationId xmlns:a16="http://schemas.microsoft.com/office/drawing/2014/main" id="{56CC3376-4E29-4541-E8C8-24B8EE64F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4" y="4407531"/>
            <a:ext cx="2719704" cy="2266420"/>
          </a:xfrm>
          <a:prstGeom prst="rect">
            <a:avLst/>
          </a:prstGeom>
        </p:spPr>
      </p:pic>
      <p:pic>
        <p:nvPicPr>
          <p:cNvPr id="15" name="Picture 14" descr="A close-up of a diagram&#10;&#10;Description automatically generated">
            <a:extLst>
              <a:ext uri="{FF2B5EF4-FFF2-40B4-BE49-F238E27FC236}">
                <a16:creationId xmlns:a16="http://schemas.microsoft.com/office/drawing/2014/main" id="{D01DF01E-D02F-E9A3-0764-D221D9494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16" y="4650273"/>
            <a:ext cx="6307668" cy="1780936"/>
          </a:xfrm>
          <a:prstGeom prst="rect">
            <a:avLst/>
          </a:prstGeom>
        </p:spPr>
      </p:pic>
      <p:pic>
        <p:nvPicPr>
          <p:cNvPr id="18" name="Picture 17" descr="Diagram of a diagram of a cell&#10;&#10;Description automatically generated">
            <a:extLst>
              <a:ext uri="{FF2B5EF4-FFF2-40B4-BE49-F238E27FC236}">
                <a16:creationId xmlns:a16="http://schemas.microsoft.com/office/drawing/2014/main" id="{E0DC8E86-97D4-EB58-49C9-7027DAB4F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16" y="2538532"/>
            <a:ext cx="5357286" cy="17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58018-EEF7-ABE9-FD91-E35233D90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85135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Magnet</a:t>
            </a:r>
            <a:r>
              <a:rPr lang="en-US" sz="37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red and blue rectangular object with black letters&#10;&#10;Description automatically generated">
            <a:extLst>
              <a:ext uri="{FF2B5EF4-FFF2-40B4-BE49-F238E27FC236}">
                <a16:creationId xmlns:a16="http://schemas.microsoft.com/office/drawing/2014/main" id="{EAE7274A-6669-6623-C363-8664DBAEF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0" b="89963" l="4128" r="94037">
                        <a14:foregroundMark x1="92202" y1="54089" x2="92202" y2="54089"/>
                        <a14:foregroundMark x1="94266" y1="46654" x2="94266" y2="46654"/>
                        <a14:foregroundMark x1="9633" y1="52974" x2="9633" y2="52974"/>
                        <a14:foregroundMark x1="4128" y1="50000" x2="4128" y2="50000"/>
                        <a14:foregroundMark x1="85321" y1="33271" x2="85321" y2="33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3" t="29902" r="2294" b="31297"/>
          <a:stretch/>
        </p:blipFill>
        <p:spPr>
          <a:xfrm>
            <a:off x="4054251" y="1679233"/>
            <a:ext cx="3703320" cy="932204"/>
          </a:xfrm>
          <a:prstGeom prst="rect">
            <a:avLst/>
          </a:prstGeom>
        </p:spPr>
      </p:pic>
      <p:pic>
        <p:nvPicPr>
          <p:cNvPr id="6" name="Content Placeholder 4" descr="A red and blue rectangular object with black letters&#10;&#10;Description automatically generated">
            <a:extLst>
              <a:ext uri="{FF2B5EF4-FFF2-40B4-BE49-F238E27FC236}">
                <a16:creationId xmlns:a16="http://schemas.microsoft.com/office/drawing/2014/main" id="{3FB1A32C-71F2-D39A-4B8A-1D05FE418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0" b="89963" l="4128" r="94037">
                        <a14:foregroundMark x1="92202" y1="54089" x2="92202" y2="54089"/>
                        <a14:foregroundMark x1="94266" y1="46654" x2="94266" y2="46654"/>
                        <a14:foregroundMark x1="9633" y1="52974" x2="9633" y2="52974"/>
                        <a14:foregroundMark x1="4128" y1="50000" x2="4128" y2="50000"/>
                        <a14:foregroundMark x1="85321" y1="33271" x2="85321" y2="33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3" t="29902" r="2294" b="31297"/>
          <a:stretch/>
        </p:blipFill>
        <p:spPr>
          <a:xfrm>
            <a:off x="7927572" y="1679233"/>
            <a:ext cx="3703320" cy="932204"/>
          </a:xfrm>
          <a:prstGeom prst="rect">
            <a:avLst/>
          </a:prstGeom>
        </p:spPr>
      </p:pic>
      <p:pic>
        <p:nvPicPr>
          <p:cNvPr id="7" name="Content Placeholder 4" descr="dA red and blue rectangular object with black letters">
            <a:extLst>
              <a:ext uri="{FF2B5EF4-FFF2-40B4-BE49-F238E27FC236}">
                <a16:creationId xmlns:a16="http://schemas.microsoft.com/office/drawing/2014/main" id="{03BA86C4-5E0B-7009-0C1C-67710D6ED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0" b="89963" l="4128" r="94037">
                        <a14:foregroundMark x1="92202" y1="54089" x2="92202" y2="54089"/>
                        <a14:foregroundMark x1="94266" y1="46654" x2="94266" y2="46654"/>
                        <a14:foregroundMark x1="9633" y1="52974" x2="9633" y2="52974"/>
                        <a14:foregroundMark x1="4128" y1="50000" x2="4128" y2="50000"/>
                        <a14:foregroundMark x1="85321" y1="33271" x2="85321" y2="33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3" t="29902" r="2294" b="31297"/>
          <a:stretch/>
        </p:blipFill>
        <p:spPr>
          <a:xfrm>
            <a:off x="4054251" y="4081354"/>
            <a:ext cx="3703320" cy="932204"/>
          </a:xfrm>
          <a:prstGeom prst="rect">
            <a:avLst/>
          </a:prstGeom>
        </p:spPr>
      </p:pic>
      <p:pic>
        <p:nvPicPr>
          <p:cNvPr id="8" name="Content Placeholder 4" descr="dA red and blue rectangular object with black letters">
            <a:extLst>
              <a:ext uri="{FF2B5EF4-FFF2-40B4-BE49-F238E27FC236}">
                <a16:creationId xmlns:a16="http://schemas.microsoft.com/office/drawing/2014/main" id="{DC0042B6-20FA-FDA2-8D94-BE0764A61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0" b="89963" l="4128" r="94037">
                        <a14:foregroundMark x1="92202" y1="54089" x2="92202" y2="54089"/>
                        <a14:foregroundMark x1="94266" y1="46654" x2="94266" y2="46654"/>
                        <a14:foregroundMark x1="9633" y1="52974" x2="9633" y2="52974"/>
                        <a14:foregroundMark x1="4128" y1="50000" x2="4128" y2="50000"/>
                        <a14:foregroundMark x1="85321" y1="33271" x2="85321" y2="33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3" t="29902" r="2294" b="31297"/>
          <a:stretch/>
        </p:blipFill>
        <p:spPr>
          <a:xfrm rot="10800000">
            <a:off x="7927572" y="4152474"/>
            <a:ext cx="3703320" cy="932204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88493710-75F7-2CEE-21BC-003B171C295F}"/>
              </a:ext>
            </a:extLst>
          </p:cNvPr>
          <p:cNvSpPr/>
          <p:nvPr/>
        </p:nvSpPr>
        <p:spPr>
          <a:xfrm rot="5400000">
            <a:off x="5414033" y="1804461"/>
            <a:ext cx="901700" cy="2846070"/>
          </a:xfrm>
          <a:prstGeom prst="upArrow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EB5EACF-A2F8-5242-6D20-2721BA1A813E}"/>
              </a:ext>
            </a:extLst>
          </p:cNvPr>
          <p:cNvSpPr/>
          <p:nvPr/>
        </p:nvSpPr>
        <p:spPr>
          <a:xfrm rot="16200000">
            <a:off x="9046121" y="1852710"/>
            <a:ext cx="901700" cy="2846070"/>
          </a:xfrm>
          <a:prstGeom prst="upArrow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494B42EC-BA57-1134-ACC7-4A644211B818}"/>
              </a:ext>
            </a:extLst>
          </p:cNvPr>
          <p:cNvSpPr/>
          <p:nvPr/>
        </p:nvSpPr>
        <p:spPr>
          <a:xfrm rot="16200000">
            <a:off x="5414033" y="4216068"/>
            <a:ext cx="901700" cy="2846070"/>
          </a:xfrm>
          <a:prstGeom prst="upArrow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3882C4C4-D7A8-C425-6903-AAF7A043787D}"/>
              </a:ext>
            </a:extLst>
          </p:cNvPr>
          <p:cNvSpPr/>
          <p:nvPr/>
        </p:nvSpPr>
        <p:spPr>
          <a:xfrm rot="5400000">
            <a:off x="9046121" y="4227924"/>
            <a:ext cx="901700" cy="2846070"/>
          </a:xfrm>
          <a:prstGeom prst="upArrow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51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attery with a blue strip&#10;&#10;Description automatically generated">
            <a:extLst>
              <a:ext uri="{FF2B5EF4-FFF2-40B4-BE49-F238E27FC236}">
                <a16:creationId xmlns:a16="http://schemas.microsoft.com/office/drawing/2014/main" id="{F076F385-4EE4-53F0-EEF1-F016959F9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467"/>
            <a:ext cx="5139308" cy="5571066"/>
          </a:xfrm>
          <a:prstGeom prst="rect">
            <a:avLst/>
          </a:prstGeom>
        </p:spPr>
      </p:pic>
      <p:pic>
        <p:nvPicPr>
          <p:cNvPr id="4" name="vecteezy_basic-electric-circuit-with-battery-light-bulb-circuit_33955570">
            <a:hlinkClick r:id="" action="ppaction://media"/>
            <a:extLst>
              <a:ext uri="{FF2B5EF4-FFF2-40B4-BE49-F238E27FC236}">
                <a16:creationId xmlns:a16="http://schemas.microsoft.com/office/drawing/2014/main" id="{E77D1743-AAC3-3DD5-7E5B-A3E18689A6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1757" r="15315"/>
          <a:stretch/>
        </p:blipFill>
        <p:spPr>
          <a:xfrm>
            <a:off x="5313871" y="879022"/>
            <a:ext cx="6612085" cy="50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ght bulb and battery&#10;&#10;Description automatically generated">
            <a:extLst>
              <a:ext uri="{FF2B5EF4-FFF2-40B4-BE49-F238E27FC236}">
                <a16:creationId xmlns:a16="http://schemas.microsoft.com/office/drawing/2014/main" id="{F6459999-B5F3-F06A-3074-60A01F9A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r="6876" b="5328"/>
          <a:stretch/>
        </p:blipFill>
        <p:spPr>
          <a:xfrm>
            <a:off x="371515" y="64753"/>
            <a:ext cx="4181855" cy="336424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FF9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69B461B-38EB-3F98-7C3B-57B1BD09E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5221" y="1186948"/>
            <a:ext cx="7065264" cy="4484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31C9EA-596B-6632-D87E-28BAF461C924}"/>
              </a:ext>
            </a:extLst>
          </p:cNvPr>
          <p:cNvSpPr txBox="1"/>
          <p:nvPr/>
        </p:nvSpPr>
        <p:spPr>
          <a:xfrm>
            <a:off x="4935053" y="1573887"/>
            <a:ext cx="294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 =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12 volt</a:t>
            </a:r>
          </a:p>
        </p:txBody>
      </p:sp>
      <p:pic>
        <p:nvPicPr>
          <p:cNvPr id="13" name="Picture 12" descr="A digital device with wires&#10;&#10;Description automatically generated">
            <a:extLst>
              <a:ext uri="{FF2B5EF4-FFF2-40B4-BE49-F238E27FC236}">
                <a16:creationId xmlns:a16="http://schemas.microsoft.com/office/drawing/2014/main" id="{9ADFD58C-3C29-2AA4-7AEE-6D548256E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8" y="3428999"/>
            <a:ext cx="2308622" cy="33352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8DB20B-EFC2-20DF-E1C2-71D3226BC1B4}"/>
              </a:ext>
            </a:extLst>
          </p:cNvPr>
          <p:cNvSpPr txBox="1"/>
          <p:nvPr/>
        </p:nvSpPr>
        <p:spPr>
          <a:xfrm>
            <a:off x="9029194" y="1573887"/>
            <a:ext cx="2568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 =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 AMP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AA9319-E12A-805D-3EFD-BF5D5B0B96F5}"/>
                  </a:ext>
                </a:extLst>
              </p:cNvPr>
              <p:cNvSpPr txBox="1"/>
              <p:nvPr/>
            </p:nvSpPr>
            <p:spPr>
              <a:xfrm>
                <a:off x="5217670" y="2608591"/>
                <a:ext cx="5885348" cy="1133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</m:t>
                      </m:r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num>
                        <m:den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den>
                      </m:f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num>
                        <m:den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den>
                      </m:f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Ω</m:t>
                      </m:r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AA9319-E12A-805D-3EFD-BF5D5B0B9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670" y="2608591"/>
                <a:ext cx="5885348" cy="11330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C1C691-4B30-3C6E-53AF-F68542B6FC71}"/>
                  </a:ext>
                </a:extLst>
              </p:cNvPr>
              <p:cNvSpPr txBox="1"/>
              <p:nvPr/>
            </p:nvSpPr>
            <p:spPr>
              <a:xfrm>
                <a:off x="5217670" y="4030234"/>
                <a:ext cx="6265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W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∗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12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∗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72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𝑤𝑎𝑡𝑡</m:t>
                    </m:r>
                  </m:oMath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C1C691-4B30-3C6E-53AF-F68542B6F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670" y="4030234"/>
                <a:ext cx="6265432" cy="646331"/>
              </a:xfrm>
              <a:prstGeom prst="rect">
                <a:avLst/>
              </a:prstGeom>
              <a:blipFill>
                <a:blip r:embed="rId8"/>
                <a:stretch>
                  <a:fillRect l="-3016" t="-13208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7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297</Words>
  <Application>Microsoft Office PowerPoint</Application>
  <PresentationFormat>Widescreen</PresentationFormat>
  <Paragraphs>102</Paragraphs>
  <Slides>33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Avenir Next LT Pro</vt:lpstr>
      <vt:lpstr>Calibri</vt:lpstr>
      <vt:lpstr>Cambria Math</vt:lpstr>
      <vt:lpstr>Office Theme</vt:lpstr>
      <vt:lpstr>Foundatoin of computer science</vt:lpstr>
      <vt:lpstr>Lecture 2</vt:lpstr>
      <vt:lpstr>Power Supply</vt:lpstr>
      <vt:lpstr>Electricity Unit</vt:lpstr>
      <vt:lpstr>ATOM</vt:lpstr>
      <vt:lpstr>Electron</vt:lpstr>
      <vt:lpstr>Magnet </vt:lpstr>
      <vt:lpstr>PowerPoint Presentation</vt:lpstr>
      <vt:lpstr>PowerPoint Presentation</vt:lpstr>
      <vt:lpstr>PowerPoint Presentation</vt:lpstr>
      <vt:lpstr>Conductor</vt:lpstr>
      <vt:lpstr>Insulator</vt:lpstr>
      <vt:lpstr>PowerPoint Presentation</vt:lpstr>
      <vt:lpstr>Direct current  alternating current</vt:lpstr>
      <vt:lpstr>PowerPoint Presentation</vt:lpstr>
      <vt:lpstr>PowerPoint Presentation</vt:lpstr>
      <vt:lpstr>PowerPoint Presentation</vt:lpstr>
      <vt:lpstr>Power supply feature</vt:lpstr>
      <vt:lpstr>1- Form factor</vt:lpstr>
      <vt:lpstr>2- Wattage Ration</vt:lpstr>
      <vt:lpstr>3- Number and type of connector</vt:lpstr>
      <vt:lpstr>3- Number and type of connector</vt:lpstr>
      <vt:lpstr>3- Number and type of connector</vt:lpstr>
      <vt:lpstr>3- Number and type of connector</vt:lpstr>
      <vt:lpstr>3- Number and type of connector</vt:lpstr>
      <vt:lpstr>3- Number and type of connector</vt:lpstr>
      <vt:lpstr>PowerPoint Presentation</vt:lpstr>
      <vt:lpstr>4. Fan inside the PCU</vt:lpstr>
      <vt:lpstr>5. Dual Voltage Option </vt:lpstr>
      <vt:lpstr>Another feature</vt:lpstr>
      <vt:lpstr>How to calculate to wattage capacity</vt:lpstr>
      <vt:lpstr>Example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Agami</dc:creator>
  <cp:lastModifiedBy>mohamed192496@fci.bu.edu.eg</cp:lastModifiedBy>
  <cp:revision>6</cp:revision>
  <dcterms:created xsi:type="dcterms:W3CDTF">2024-10-06T02:54:15Z</dcterms:created>
  <dcterms:modified xsi:type="dcterms:W3CDTF">2025-08-13T14:13:10Z</dcterms:modified>
</cp:coreProperties>
</file>